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77" r:id="rId3"/>
    <p:sldId id="269" r:id="rId4"/>
  </p:sldIdLst>
  <p:sldSz cx="9144000" cy="6858000" type="screen4x3"/>
  <p:notesSz cx="6742113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5050"/>
    <a:srgbClr val="009999"/>
    <a:srgbClr val="FFCC66"/>
    <a:srgbClr val="008080"/>
    <a:srgbClr val="00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D7C0DB-6CF5-4763-8473-3610DD4EF0E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1363E64-9707-438A-ADED-6B8E867D870F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200" b="1" dirty="0">
              <a:solidFill>
                <a:schemeClr val="tx1"/>
              </a:solidFill>
            </a:rPr>
            <a:t>Plikt til å gripe inn</a:t>
          </a:r>
        </a:p>
        <a:p>
          <a:r>
            <a:rPr lang="nb-NO" sz="900" b="0" dirty="0">
              <a:solidFill>
                <a:schemeClr val="tx1"/>
              </a:solidFill>
            </a:rPr>
            <a:t>mot krenking som mobbing, vold, diskriminering og trakassering</a:t>
          </a:r>
        </a:p>
        <a:p>
          <a:r>
            <a:rPr lang="nb-NO" sz="1000" b="0" dirty="0">
              <a:solidFill>
                <a:schemeClr val="tx1"/>
              </a:solidFill>
            </a:rPr>
            <a:t>§ </a:t>
          </a:r>
          <a:r>
            <a:rPr lang="nb-NO" sz="1000" b="0" dirty="0" smtClean="0">
              <a:solidFill>
                <a:schemeClr val="tx1"/>
              </a:solidFill>
            </a:rPr>
            <a:t>42</a:t>
          </a:r>
          <a:endParaRPr lang="nb-NO" sz="1000" b="1" dirty="0">
            <a:solidFill>
              <a:schemeClr val="tx1"/>
            </a:solidFill>
          </a:endParaRPr>
        </a:p>
      </dgm:t>
    </dgm:pt>
    <dgm:pt modelId="{904A48D3-EC79-4777-905B-797734705C95}" type="sibTrans" cxnId="{B0ED3601-9EE2-4363-BDC1-37DA62E5238D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nb-NO" sz="1200" dirty="0"/>
        </a:p>
      </dgm:t>
    </dgm:pt>
    <dgm:pt modelId="{518AA38B-ABBA-4948-BCA3-C0738D5C41D8}" type="parTrans" cxnId="{B0ED3601-9EE2-4363-BDC1-37DA62E5238D}">
      <dgm:prSet/>
      <dgm:spPr/>
      <dgm:t>
        <a:bodyPr/>
        <a:lstStyle/>
        <a:p>
          <a:endParaRPr lang="nb-NO" sz="1200"/>
        </a:p>
      </dgm:t>
    </dgm:pt>
    <dgm:pt modelId="{DB73B3F2-0819-4525-AB70-90C59F987F9B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200" b="1" dirty="0">
              <a:solidFill>
                <a:schemeClr val="tx1"/>
              </a:solidFill>
            </a:rPr>
            <a:t>Plikt til å følge med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000" b="0" dirty="0">
              <a:solidFill>
                <a:schemeClr val="tx1"/>
              </a:solidFill>
            </a:rPr>
            <a:t>§ </a:t>
          </a:r>
          <a:r>
            <a:rPr lang="nb-NO" sz="1000" b="0" dirty="0" smtClean="0">
              <a:solidFill>
                <a:schemeClr val="tx1"/>
              </a:solidFill>
            </a:rPr>
            <a:t>42</a:t>
          </a:r>
          <a:endParaRPr lang="nb-NO" sz="1000" b="0" dirty="0">
            <a:solidFill>
              <a:schemeClr val="tx1"/>
            </a:solidFill>
          </a:endParaRP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000" b="0" dirty="0">
            <a:solidFill>
              <a:schemeClr val="tx1"/>
            </a:solidFill>
          </a:endParaRPr>
        </a:p>
      </dgm:t>
    </dgm:pt>
    <dgm:pt modelId="{4E0E9EE4-45CD-4A6C-B6B4-D45458CFE317}" type="sibTrans" cxnId="{E3D19D6A-7DCC-4178-B114-536FFB8F3C3D}">
      <dgm:prSet/>
      <dgm:spPr/>
      <dgm:t>
        <a:bodyPr/>
        <a:lstStyle/>
        <a:p>
          <a:endParaRPr lang="nb-NO" sz="1200"/>
        </a:p>
      </dgm:t>
    </dgm:pt>
    <dgm:pt modelId="{9EDDD683-7EB2-48BA-A654-171D28E6B41B}" type="parTrans" cxnId="{E3D19D6A-7DCC-4178-B114-536FFB8F3C3D}">
      <dgm:prSet/>
      <dgm:spPr/>
      <dgm:t>
        <a:bodyPr/>
        <a:lstStyle/>
        <a:p>
          <a:endParaRPr lang="nb-NO" sz="1200"/>
        </a:p>
      </dgm:t>
    </dgm:pt>
    <dgm:pt modelId="{7B641812-5E6B-4AD1-BF2A-86D8B9FCC0C9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200" b="1" dirty="0">
              <a:solidFill>
                <a:schemeClr val="tx1"/>
              </a:solidFill>
            </a:rPr>
            <a:t>Plikt til å varsle </a:t>
          </a:r>
          <a:r>
            <a:rPr lang="nb-NO" sz="1200" b="1" dirty="0" smtClean="0">
              <a:solidFill>
                <a:schemeClr val="tx1"/>
              </a:solidFill>
            </a:rPr>
            <a:t>styrer</a:t>
          </a:r>
          <a:endParaRPr lang="nb-NO" sz="1200" b="1" dirty="0">
            <a:solidFill>
              <a:schemeClr val="tx1"/>
            </a:solidFill>
          </a:endParaRPr>
        </a:p>
        <a:p>
          <a:r>
            <a:rPr lang="nb-NO" sz="1000" b="0" dirty="0" smtClean="0">
              <a:solidFill>
                <a:schemeClr val="tx1"/>
              </a:solidFill>
            </a:rPr>
            <a:t>§42</a:t>
          </a:r>
          <a:endParaRPr lang="nb-NO" sz="1000" b="0" dirty="0">
            <a:solidFill>
              <a:schemeClr val="tx1"/>
            </a:solidFill>
          </a:endParaRPr>
        </a:p>
      </dgm:t>
    </dgm:pt>
    <dgm:pt modelId="{FB3926A3-3CEF-42AF-8B1B-B24826124AF5}" type="sibTrans" cxnId="{4B0445DB-7FD9-467F-90AD-6C15E6B50CD8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nb-NO" sz="1200"/>
        </a:p>
      </dgm:t>
    </dgm:pt>
    <dgm:pt modelId="{966BBDFD-4D44-43EF-A097-1D6269B5CB7C}" type="parTrans" cxnId="{4B0445DB-7FD9-467F-90AD-6C15E6B50CD8}">
      <dgm:prSet/>
      <dgm:spPr/>
      <dgm:t>
        <a:bodyPr/>
        <a:lstStyle/>
        <a:p>
          <a:endParaRPr lang="nb-NO" sz="1200"/>
        </a:p>
      </dgm:t>
    </dgm:pt>
    <dgm:pt modelId="{F930AA66-4206-45C2-BA14-3E4E77E824F3}" type="pres">
      <dgm:prSet presAssocID="{2AD7C0DB-6CF5-4763-8473-3610DD4EF0E1}" presName="linearFlow" presStyleCnt="0">
        <dgm:presLayoutVars>
          <dgm:resizeHandles val="exact"/>
        </dgm:presLayoutVars>
      </dgm:prSet>
      <dgm:spPr/>
    </dgm:pt>
    <dgm:pt modelId="{D0FF91FF-3C99-4897-9584-F481528285E6}" type="pres">
      <dgm:prSet presAssocID="{7B641812-5E6B-4AD1-BF2A-86D8B9FCC0C9}" presName="node" presStyleLbl="node1" presStyleIdx="0" presStyleCnt="3" custScaleX="100000" custScaleY="62124" custLinFactNeighborX="10612" custLinFactNeighborY="3774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6984A03-C2F6-4773-BE44-DB0C0CDA3F2F}" type="pres">
      <dgm:prSet presAssocID="{FB3926A3-3CEF-42AF-8B1B-B24826124AF5}" presName="sibTrans" presStyleLbl="sibTrans2D1" presStyleIdx="0" presStyleCnt="2" custAng="10800000"/>
      <dgm:spPr/>
      <dgm:t>
        <a:bodyPr/>
        <a:lstStyle/>
        <a:p>
          <a:endParaRPr lang="nb-NO"/>
        </a:p>
      </dgm:t>
    </dgm:pt>
    <dgm:pt modelId="{F679330E-E9CC-4059-96D1-7D3927A492B1}" type="pres">
      <dgm:prSet presAssocID="{FB3926A3-3CEF-42AF-8B1B-B24826124AF5}" presName="connectorText" presStyleLbl="sibTrans2D1" presStyleIdx="0" presStyleCnt="2"/>
      <dgm:spPr/>
      <dgm:t>
        <a:bodyPr/>
        <a:lstStyle/>
        <a:p>
          <a:endParaRPr lang="nb-NO"/>
        </a:p>
      </dgm:t>
    </dgm:pt>
    <dgm:pt modelId="{AF25DBEE-C6F7-4320-BCE7-0E0BC93A7583}" type="pres">
      <dgm:prSet presAssocID="{51363E64-9707-438A-ADED-6B8E867D870F}" presName="node" presStyleLbl="node1" presStyleIdx="1" presStyleCnt="3" custScaleX="99733" custScaleY="64297" custLinFactNeighborX="13162" custLinFactNeighborY="1959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C361155-7E0F-47BE-9B6E-3BA353414B66}" type="pres">
      <dgm:prSet presAssocID="{904A48D3-EC79-4777-905B-797734705C95}" presName="sibTrans" presStyleLbl="sibTrans2D1" presStyleIdx="1" presStyleCnt="2" custAng="10800000"/>
      <dgm:spPr/>
      <dgm:t>
        <a:bodyPr/>
        <a:lstStyle/>
        <a:p>
          <a:endParaRPr lang="nb-NO"/>
        </a:p>
      </dgm:t>
    </dgm:pt>
    <dgm:pt modelId="{F6E42AEE-81BD-4ED5-99E8-2F6515B9241A}" type="pres">
      <dgm:prSet presAssocID="{904A48D3-EC79-4777-905B-797734705C95}" presName="connectorText" presStyleLbl="sibTrans2D1" presStyleIdx="1" presStyleCnt="2"/>
      <dgm:spPr/>
      <dgm:t>
        <a:bodyPr/>
        <a:lstStyle/>
        <a:p>
          <a:endParaRPr lang="nb-NO"/>
        </a:p>
      </dgm:t>
    </dgm:pt>
    <dgm:pt modelId="{92AFB7FD-FE2F-4CD0-A12E-44046AFA7625}" type="pres">
      <dgm:prSet presAssocID="{DB73B3F2-0819-4525-AB70-90C59F987F9B}" presName="node" presStyleLbl="node1" presStyleIdx="2" presStyleCnt="3" custScaleX="100000" custScaleY="49976" custLinFactNeighborX="-133" custLinFactNeighborY="36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ED1D4EB2-A78F-431A-8998-1150E9F2056F}" type="presOf" srcId="{904A48D3-EC79-4777-905B-797734705C95}" destId="{F6E42AEE-81BD-4ED5-99E8-2F6515B9241A}" srcOrd="1" destOrd="0" presId="urn:microsoft.com/office/officeart/2005/8/layout/process2"/>
    <dgm:cxn modelId="{49EE3A64-3863-411F-9DCC-DEF7AB329AC8}" type="presOf" srcId="{51363E64-9707-438A-ADED-6B8E867D870F}" destId="{AF25DBEE-C6F7-4320-BCE7-0E0BC93A7583}" srcOrd="0" destOrd="0" presId="urn:microsoft.com/office/officeart/2005/8/layout/process2"/>
    <dgm:cxn modelId="{B50EBA8C-73BF-49D0-B740-1B9E6388D73A}" type="presOf" srcId="{2AD7C0DB-6CF5-4763-8473-3610DD4EF0E1}" destId="{F930AA66-4206-45C2-BA14-3E4E77E824F3}" srcOrd="0" destOrd="0" presId="urn:microsoft.com/office/officeart/2005/8/layout/process2"/>
    <dgm:cxn modelId="{4B0445DB-7FD9-467F-90AD-6C15E6B50CD8}" srcId="{2AD7C0DB-6CF5-4763-8473-3610DD4EF0E1}" destId="{7B641812-5E6B-4AD1-BF2A-86D8B9FCC0C9}" srcOrd="0" destOrd="0" parTransId="{966BBDFD-4D44-43EF-A097-1D6269B5CB7C}" sibTransId="{FB3926A3-3CEF-42AF-8B1B-B24826124AF5}"/>
    <dgm:cxn modelId="{E3D19D6A-7DCC-4178-B114-536FFB8F3C3D}" srcId="{2AD7C0DB-6CF5-4763-8473-3610DD4EF0E1}" destId="{DB73B3F2-0819-4525-AB70-90C59F987F9B}" srcOrd="2" destOrd="0" parTransId="{9EDDD683-7EB2-48BA-A654-171D28E6B41B}" sibTransId="{4E0E9EE4-45CD-4A6C-B6B4-D45458CFE317}"/>
    <dgm:cxn modelId="{3865E65D-CCD9-494A-806E-4BCBFAB37856}" type="presOf" srcId="{FB3926A3-3CEF-42AF-8B1B-B24826124AF5}" destId="{F679330E-E9CC-4059-96D1-7D3927A492B1}" srcOrd="1" destOrd="0" presId="urn:microsoft.com/office/officeart/2005/8/layout/process2"/>
    <dgm:cxn modelId="{6B81AB65-D2A9-4B7D-90FB-ED62DD447E3C}" type="presOf" srcId="{DB73B3F2-0819-4525-AB70-90C59F987F9B}" destId="{92AFB7FD-FE2F-4CD0-A12E-44046AFA7625}" srcOrd="0" destOrd="0" presId="urn:microsoft.com/office/officeart/2005/8/layout/process2"/>
    <dgm:cxn modelId="{5AC83437-651E-42E3-B879-649F12B791EF}" type="presOf" srcId="{FB3926A3-3CEF-42AF-8B1B-B24826124AF5}" destId="{96984A03-C2F6-4773-BE44-DB0C0CDA3F2F}" srcOrd="0" destOrd="0" presId="urn:microsoft.com/office/officeart/2005/8/layout/process2"/>
    <dgm:cxn modelId="{5C79790A-858A-45BD-85CF-7B671FBCC622}" type="presOf" srcId="{7B641812-5E6B-4AD1-BF2A-86D8B9FCC0C9}" destId="{D0FF91FF-3C99-4897-9584-F481528285E6}" srcOrd="0" destOrd="0" presId="urn:microsoft.com/office/officeart/2005/8/layout/process2"/>
    <dgm:cxn modelId="{B0ED3601-9EE2-4363-BDC1-37DA62E5238D}" srcId="{2AD7C0DB-6CF5-4763-8473-3610DD4EF0E1}" destId="{51363E64-9707-438A-ADED-6B8E867D870F}" srcOrd="1" destOrd="0" parTransId="{518AA38B-ABBA-4948-BCA3-C0738D5C41D8}" sibTransId="{904A48D3-EC79-4777-905B-797734705C95}"/>
    <dgm:cxn modelId="{0EC9AE51-5FB2-431E-BD87-13388FD9F786}" type="presOf" srcId="{904A48D3-EC79-4777-905B-797734705C95}" destId="{7C361155-7E0F-47BE-9B6E-3BA353414B66}" srcOrd="0" destOrd="0" presId="urn:microsoft.com/office/officeart/2005/8/layout/process2"/>
    <dgm:cxn modelId="{5C61AF1A-66D4-445A-B204-047A58457458}" type="presParOf" srcId="{F930AA66-4206-45C2-BA14-3E4E77E824F3}" destId="{D0FF91FF-3C99-4897-9584-F481528285E6}" srcOrd="0" destOrd="0" presId="urn:microsoft.com/office/officeart/2005/8/layout/process2"/>
    <dgm:cxn modelId="{5CF4CD67-284A-45C4-A6F9-4518BDC8BA31}" type="presParOf" srcId="{F930AA66-4206-45C2-BA14-3E4E77E824F3}" destId="{96984A03-C2F6-4773-BE44-DB0C0CDA3F2F}" srcOrd="1" destOrd="0" presId="urn:microsoft.com/office/officeart/2005/8/layout/process2"/>
    <dgm:cxn modelId="{6E8CC0D9-5E97-42D2-A436-A58564A7FDDB}" type="presParOf" srcId="{96984A03-C2F6-4773-BE44-DB0C0CDA3F2F}" destId="{F679330E-E9CC-4059-96D1-7D3927A492B1}" srcOrd="0" destOrd="0" presId="urn:microsoft.com/office/officeart/2005/8/layout/process2"/>
    <dgm:cxn modelId="{343A4759-6026-4F87-8791-7869A8DE8BB9}" type="presParOf" srcId="{F930AA66-4206-45C2-BA14-3E4E77E824F3}" destId="{AF25DBEE-C6F7-4320-BCE7-0E0BC93A7583}" srcOrd="2" destOrd="0" presId="urn:microsoft.com/office/officeart/2005/8/layout/process2"/>
    <dgm:cxn modelId="{24EB90F4-C31A-4D73-9938-20BC301311E3}" type="presParOf" srcId="{F930AA66-4206-45C2-BA14-3E4E77E824F3}" destId="{7C361155-7E0F-47BE-9B6E-3BA353414B66}" srcOrd="3" destOrd="0" presId="urn:microsoft.com/office/officeart/2005/8/layout/process2"/>
    <dgm:cxn modelId="{E8C6FA7F-BECC-473E-8DD9-31F2B878041B}" type="presParOf" srcId="{7C361155-7E0F-47BE-9B6E-3BA353414B66}" destId="{F6E42AEE-81BD-4ED5-99E8-2F6515B9241A}" srcOrd="0" destOrd="0" presId="urn:microsoft.com/office/officeart/2005/8/layout/process2"/>
    <dgm:cxn modelId="{3542F236-6628-460E-B7A1-63FCC31485D1}" type="presParOf" srcId="{F930AA66-4206-45C2-BA14-3E4E77E824F3}" destId="{92AFB7FD-FE2F-4CD0-A12E-44046AFA7625}" srcOrd="4" destOrd="0" presId="urn:microsoft.com/office/officeart/2005/8/layout/process2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D7C0DB-6CF5-4763-8473-3610DD4EF0E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B641812-5E6B-4AD1-BF2A-86D8B9FCC0C9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nb-NO" sz="1200" b="1" dirty="0">
              <a:solidFill>
                <a:schemeClr val="tx1"/>
              </a:solidFill>
            </a:rPr>
            <a:t>Plikt</a:t>
          </a:r>
          <a:r>
            <a:rPr lang="nb-NO" sz="1200" b="1" baseline="0" dirty="0">
              <a:solidFill>
                <a:schemeClr val="tx1"/>
              </a:solidFill>
            </a:rPr>
            <a:t> til å sette i gang tiltak. </a:t>
          </a:r>
        </a:p>
        <a:p>
          <a:pPr>
            <a:spcAft>
              <a:spcPts val="0"/>
            </a:spcAft>
          </a:pPr>
          <a:r>
            <a:rPr lang="nb-NO" sz="1200" b="1" baseline="0" dirty="0">
              <a:solidFill>
                <a:schemeClr val="tx1"/>
              </a:solidFill>
            </a:rPr>
            <a:t>Utarbeide aktivitetsplan. </a:t>
          </a:r>
        </a:p>
        <a:p>
          <a:pPr>
            <a:spcAft>
              <a:spcPts val="0"/>
            </a:spcAft>
          </a:pPr>
          <a:r>
            <a:rPr lang="nb-NO" sz="1000" b="0" baseline="0" dirty="0" smtClean="0">
              <a:solidFill>
                <a:schemeClr val="tx1"/>
              </a:solidFill>
            </a:rPr>
            <a:t>§42</a:t>
          </a:r>
          <a:endParaRPr lang="nb-NO" sz="1000" b="0" dirty="0">
            <a:solidFill>
              <a:schemeClr val="tx1"/>
            </a:solidFill>
          </a:endParaRPr>
        </a:p>
      </dgm:t>
    </dgm:pt>
    <dgm:pt modelId="{966BBDFD-4D44-43EF-A097-1D6269B5CB7C}" type="parTrans" cxnId="{4B0445DB-7FD9-467F-90AD-6C15E6B50CD8}">
      <dgm:prSet/>
      <dgm:spPr/>
      <dgm:t>
        <a:bodyPr/>
        <a:lstStyle/>
        <a:p>
          <a:endParaRPr lang="nb-NO" sz="1200"/>
        </a:p>
      </dgm:t>
    </dgm:pt>
    <dgm:pt modelId="{FB3926A3-3CEF-42AF-8B1B-B24826124AF5}" type="sibTrans" cxnId="{4B0445DB-7FD9-467F-90AD-6C15E6B50CD8}">
      <dgm:prSet custT="1"/>
      <dgm:spPr/>
      <dgm:t>
        <a:bodyPr/>
        <a:lstStyle/>
        <a:p>
          <a:endParaRPr lang="nb-NO" sz="1200"/>
        </a:p>
      </dgm:t>
    </dgm:pt>
    <dgm:pt modelId="{DB73B3F2-0819-4525-AB70-90C59F987F9B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200" b="1" dirty="0">
              <a:solidFill>
                <a:schemeClr val="tx1"/>
              </a:solidFill>
            </a:rPr>
            <a:t>Plikt til å undersøke og avdekke. </a:t>
          </a:r>
        </a:p>
        <a:p>
          <a:r>
            <a:rPr lang="nb-NO" sz="1200" b="1" dirty="0">
              <a:solidFill>
                <a:schemeClr val="tx1"/>
              </a:solidFill>
            </a:rPr>
            <a:t>Lytte til </a:t>
          </a:r>
          <a:r>
            <a:rPr lang="nb-NO" sz="1200" b="1" dirty="0" smtClean="0">
              <a:solidFill>
                <a:schemeClr val="tx1"/>
              </a:solidFill>
            </a:rPr>
            <a:t> barnet.</a:t>
          </a:r>
          <a:endParaRPr lang="nb-NO" sz="1200" b="1" dirty="0">
            <a:solidFill>
              <a:schemeClr val="tx1"/>
            </a:solidFill>
          </a:endParaRPr>
        </a:p>
        <a:p>
          <a:r>
            <a:rPr lang="nb-NO" sz="1000" b="0" dirty="0" smtClean="0">
              <a:solidFill>
                <a:schemeClr val="tx1"/>
              </a:solidFill>
            </a:rPr>
            <a:t>§42</a:t>
          </a:r>
          <a:endParaRPr lang="nb-NO" sz="1000" b="0" dirty="0">
            <a:solidFill>
              <a:schemeClr val="tx1"/>
            </a:solidFill>
          </a:endParaRPr>
        </a:p>
      </dgm:t>
    </dgm:pt>
    <dgm:pt modelId="{4E0E9EE4-45CD-4A6C-B6B4-D45458CFE317}" type="sibTrans" cxnId="{E3D19D6A-7DCC-4178-B114-536FFB8F3C3D}">
      <dgm:prSet/>
      <dgm:spPr/>
      <dgm:t>
        <a:bodyPr/>
        <a:lstStyle/>
        <a:p>
          <a:endParaRPr lang="nb-NO" sz="1200"/>
        </a:p>
      </dgm:t>
    </dgm:pt>
    <dgm:pt modelId="{9EDDD683-7EB2-48BA-A654-171D28E6B41B}" type="parTrans" cxnId="{E3D19D6A-7DCC-4178-B114-536FFB8F3C3D}">
      <dgm:prSet/>
      <dgm:spPr/>
      <dgm:t>
        <a:bodyPr/>
        <a:lstStyle/>
        <a:p>
          <a:endParaRPr lang="nb-NO" sz="1200"/>
        </a:p>
      </dgm:t>
    </dgm:pt>
    <dgm:pt modelId="{E8529EB5-054A-48B9-9984-B9B988B8ECF0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endParaRPr lang="nb-NO" sz="120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endParaRPr lang="nb-NO" sz="1200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nb-NO" sz="1200" b="1" dirty="0">
              <a:solidFill>
                <a:schemeClr val="tx1"/>
              </a:solidFill>
            </a:rPr>
            <a:t>Plikt til å evaluere tiltakene og melde fra til </a:t>
          </a:r>
          <a:r>
            <a:rPr lang="nb-NO" sz="1200" b="1" dirty="0" err="1" smtClean="0">
              <a:solidFill>
                <a:schemeClr val="tx1"/>
              </a:solidFill>
            </a:rPr>
            <a:t>bhgeier</a:t>
          </a:r>
          <a:r>
            <a:rPr lang="nb-NO" sz="1200" b="1" dirty="0">
              <a:solidFill>
                <a:schemeClr val="tx1"/>
              </a:solidFill>
            </a:rPr>
            <a:t>:</a:t>
          </a:r>
        </a:p>
        <a:p>
          <a:pPr>
            <a:spcAft>
              <a:spcPts val="0"/>
            </a:spcAft>
          </a:pPr>
          <a:r>
            <a:rPr lang="nb-NO" sz="1200" b="1" dirty="0">
              <a:solidFill>
                <a:schemeClr val="tx1"/>
              </a:solidFill>
            </a:rPr>
            <a:t>1) Avslutte interne tiltak </a:t>
          </a:r>
        </a:p>
        <a:p>
          <a:pPr>
            <a:spcAft>
              <a:spcPts val="0"/>
            </a:spcAft>
          </a:pPr>
          <a:r>
            <a:rPr lang="nb-NO" sz="1200" b="1" dirty="0">
              <a:solidFill>
                <a:schemeClr val="tx1"/>
              </a:solidFill>
            </a:rPr>
            <a:t>2) Fortsette interne tiltak</a:t>
          </a:r>
        </a:p>
        <a:p>
          <a:pPr>
            <a:spcAft>
              <a:spcPts val="0"/>
            </a:spcAft>
          </a:pPr>
          <a:r>
            <a:rPr lang="nb-NO" sz="1200" dirty="0"/>
            <a:t>ti  </a:t>
          </a:r>
        </a:p>
        <a:p>
          <a:pPr>
            <a:spcAft>
              <a:spcPts val="0"/>
            </a:spcAft>
          </a:pPr>
          <a:endParaRPr lang="nb-NO" sz="1200" dirty="0"/>
        </a:p>
      </dgm:t>
    </dgm:pt>
    <dgm:pt modelId="{9413702C-9A09-4E74-94B5-3EDD485B5EBF}" type="sibTrans" cxnId="{AFF9340A-04CC-4D6E-ADAD-BA35E12ABBCA}">
      <dgm:prSet custT="1"/>
      <dgm:spPr/>
      <dgm:t>
        <a:bodyPr/>
        <a:lstStyle/>
        <a:p>
          <a:endParaRPr lang="nb-NO" sz="1200"/>
        </a:p>
      </dgm:t>
    </dgm:pt>
    <dgm:pt modelId="{FB0FCB08-B730-4030-ABB6-F4FCD89E66DB}" type="parTrans" cxnId="{AFF9340A-04CC-4D6E-ADAD-BA35E12ABBCA}">
      <dgm:prSet/>
      <dgm:spPr/>
      <dgm:t>
        <a:bodyPr/>
        <a:lstStyle/>
        <a:p>
          <a:endParaRPr lang="nb-NO" sz="1200"/>
        </a:p>
      </dgm:t>
    </dgm:pt>
    <dgm:pt modelId="{F930AA66-4206-45C2-BA14-3E4E77E824F3}" type="pres">
      <dgm:prSet presAssocID="{2AD7C0DB-6CF5-4763-8473-3610DD4EF0E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3301052-C6B7-4825-88F7-F7D9579BED9F}" type="pres">
      <dgm:prSet presAssocID="{E8529EB5-054A-48B9-9984-B9B988B8ECF0}" presName="node" presStyleLbl="node1" presStyleIdx="0" presStyleCnt="3" custScaleY="101145" custLinFactNeighborX="-414" custLinFactNeighborY="1189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F918613-0611-4829-AD1C-29FB57DD3A34}" type="pres">
      <dgm:prSet presAssocID="{9413702C-9A09-4E74-94B5-3EDD485B5EBF}" presName="sibTrans" presStyleLbl="sibTrans2D1" presStyleIdx="0" presStyleCnt="2" custAng="10800000" custScaleX="79158" custLinFactNeighborY="-6724"/>
      <dgm:spPr/>
      <dgm:t>
        <a:bodyPr/>
        <a:lstStyle/>
        <a:p>
          <a:endParaRPr lang="nb-NO"/>
        </a:p>
      </dgm:t>
    </dgm:pt>
    <dgm:pt modelId="{C64E7F90-B77A-43D5-A7DD-9473E767E017}" type="pres">
      <dgm:prSet presAssocID="{9413702C-9A09-4E74-94B5-3EDD485B5EBF}" presName="connectorText" presStyleLbl="sibTrans2D1" presStyleIdx="0" presStyleCnt="2"/>
      <dgm:spPr/>
      <dgm:t>
        <a:bodyPr/>
        <a:lstStyle/>
        <a:p>
          <a:endParaRPr lang="nb-NO"/>
        </a:p>
      </dgm:t>
    </dgm:pt>
    <dgm:pt modelId="{D0FF91FF-3C99-4897-9584-F481528285E6}" type="pres">
      <dgm:prSet presAssocID="{7B641812-5E6B-4AD1-BF2A-86D8B9FCC0C9}" presName="node" presStyleLbl="node1" presStyleIdx="1" presStyleCnt="3" custLinFactNeighborY="-8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6984A03-C2F6-4773-BE44-DB0C0CDA3F2F}" type="pres">
      <dgm:prSet presAssocID="{FB3926A3-3CEF-42AF-8B1B-B24826124AF5}" presName="sibTrans" presStyleLbl="sibTrans2D1" presStyleIdx="1" presStyleCnt="2" custAng="10800000" custFlipHor="1" custScaleX="81861" custLinFactNeighborX="0" custLinFactNeighborY="-1185"/>
      <dgm:spPr/>
      <dgm:t>
        <a:bodyPr/>
        <a:lstStyle/>
        <a:p>
          <a:endParaRPr lang="nb-NO"/>
        </a:p>
      </dgm:t>
    </dgm:pt>
    <dgm:pt modelId="{F679330E-E9CC-4059-96D1-7D3927A492B1}" type="pres">
      <dgm:prSet presAssocID="{FB3926A3-3CEF-42AF-8B1B-B24826124AF5}" presName="connectorText" presStyleLbl="sibTrans2D1" presStyleIdx="1" presStyleCnt="2"/>
      <dgm:spPr/>
      <dgm:t>
        <a:bodyPr/>
        <a:lstStyle/>
        <a:p>
          <a:endParaRPr lang="nb-NO"/>
        </a:p>
      </dgm:t>
    </dgm:pt>
    <dgm:pt modelId="{92AFB7FD-FE2F-4CD0-A12E-44046AFA7625}" type="pres">
      <dgm:prSet presAssocID="{DB73B3F2-0819-4525-AB70-90C59F987F9B}" presName="node" presStyleLbl="node1" presStyleIdx="2" presStyleCnt="3" custScaleY="100324" custLinFactNeighborY="-1832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328587E-2E69-4EC9-B24F-B2672EAFF2D7}" type="presOf" srcId="{DB73B3F2-0819-4525-AB70-90C59F987F9B}" destId="{92AFB7FD-FE2F-4CD0-A12E-44046AFA7625}" srcOrd="0" destOrd="0" presId="urn:microsoft.com/office/officeart/2005/8/layout/process2"/>
    <dgm:cxn modelId="{E3DD0C5B-8C0E-48CD-AC8B-01A8DEAC969B}" type="presOf" srcId="{E8529EB5-054A-48B9-9984-B9B988B8ECF0}" destId="{D3301052-C6B7-4825-88F7-F7D9579BED9F}" srcOrd="0" destOrd="0" presId="urn:microsoft.com/office/officeart/2005/8/layout/process2"/>
    <dgm:cxn modelId="{0081566E-F8D4-486E-907C-0185DC12C67C}" type="presOf" srcId="{9413702C-9A09-4E74-94B5-3EDD485B5EBF}" destId="{C64E7F90-B77A-43D5-A7DD-9473E767E017}" srcOrd="1" destOrd="0" presId="urn:microsoft.com/office/officeart/2005/8/layout/process2"/>
    <dgm:cxn modelId="{1316F838-9A8A-495C-BB2C-48F90230A697}" type="presOf" srcId="{FB3926A3-3CEF-42AF-8B1B-B24826124AF5}" destId="{96984A03-C2F6-4773-BE44-DB0C0CDA3F2F}" srcOrd="0" destOrd="0" presId="urn:microsoft.com/office/officeart/2005/8/layout/process2"/>
    <dgm:cxn modelId="{E3D19D6A-7DCC-4178-B114-536FFB8F3C3D}" srcId="{2AD7C0DB-6CF5-4763-8473-3610DD4EF0E1}" destId="{DB73B3F2-0819-4525-AB70-90C59F987F9B}" srcOrd="2" destOrd="0" parTransId="{9EDDD683-7EB2-48BA-A654-171D28E6B41B}" sibTransId="{4E0E9EE4-45CD-4A6C-B6B4-D45458CFE317}"/>
    <dgm:cxn modelId="{0DFC5315-620A-4374-AAE5-A833350542A7}" type="presOf" srcId="{7B641812-5E6B-4AD1-BF2A-86D8B9FCC0C9}" destId="{D0FF91FF-3C99-4897-9584-F481528285E6}" srcOrd="0" destOrd="0" presId="urn:microsoft.com/office/officeart/2005/8/layout/process2"/>
    <dgm:cxn modelId="{801AB2FC-123C-4508-898B-1FEEA135EB01}" type="presOf" srcId="{9413702C-9A09-4E74-94B5-3EDD485B5EBF}" destId="{4F918613-0611-4829-AD1C-29FB57DD3A34}" srcOrd="0" destOrd="0" presId="urn:microsoft.com/office/officeart/2005/8/layout/process2"/>
    <dgm:cxn modelId="{AFF9340A-04CC-4D6E-ADAD-BA35E12ABBCA}" srcId="{2AD7C0DB-6CF5-4763-8473-3610DD4EF0E1}" destId="{E8529EB5-054A-48B9-9984-B9B988B8ECF0}" srcOrd="0" destOrd="0" parTransId="{FB0FCB08-B730-4030-ABB6-F4FCD89E66DB}" sibTransId="{9413702C-9A09-4E74-94B5-3EDD485B5EBF}"/>
    <dgm:cxn modelId="{CE5BD9C2-52CF-462B-9BF6-B2DC606114EB}" type="presOf" srcId="{FB3926A3-3CEF-42AF-8B1B-B24826124AF5}" destId="{F679330E-E9CC-4059-96D1-7D3927A492B1}" srcOrd="1" destOrd="0" presId="urn:microsoft.com/office/officeart/2005/8/layout/process2"/>
    <dgm:cxn modelId="{4B0445DB-7FD9-467F-90AD-6C15E6B50CD8}" srcId="{2AD7C0DB-6CF5-4763-8473-3610DD4EF0E1}" destId="{7B641812-5E6B-4AD1-BF2A-86D8B9FCC0C9}" srcOrd="1" destOrd="0" parTransId="{966BBDFD-4D44-43EF-A097-1D6269B5CB7C}" sibTransId="{FB3926A3-3CEF-42AF-8B1B-B24826124AF5}"/>
    <dgm:cxn modelId="{F9677B67-27F2-493E-A7DA-8E993502BFD7}" type="presOf" srcId="{2AD7C0DB-6CF5-4763-8473-3610DD4EF0E1}" destId="{F930AA66-4206-45C2-BA14-3E4E77E824F3}" srcOrd="0" destOrd="0" presId="urn:microsoft.com/office/officeart/2005/8/layout/process2"/>
    <dgm:cxn modelId="{3018C73C-71EE-4371-AB8D-9A632D8BB06C}" type="presParOf" srcId="{F930AA66-4206-45C2-BA14-3E4E77E824F3}" destId="{D3301052-C6B7-4825-88F7-F7D9579BED9F}" srcOrd="0" destOrd="0" presId="urn:microsoft.com/office/officeart/2005/8/layout/process2"/>
    <dgm:cxn modelId="{8C69833A-41A3-42C5-B848-1EB194C8D799}" type="presParOf" srcId="{F930AA66-4206-45C2-BA14-3E4E77E824F3}" destId="{4F918613-0611-4829-AD1C-29FB57DD3A34}" srcOrd="1" destOrd="0" presId="urn:microsoft.com/office/officeart/2005/8/layout/process2"/>
    <dgm:cxn modelId="{20BCB4EE-1FEB-4774-A987-90675F4682F9}" type="presParOf" srcId="{4F918613-0611-4829-AD1C-29FB57DD3A34}" destId="{C64E7F90-B77A-43D5-A7DD-9473E767E017}" srcOrd="0" destOrd="0" presId="urn:microsoft.com/office/officeart/2005/8/layout/process2"/>
    <dgm:cxn modelId="{DB979143-BF9E-4A61-A9C9-01C747AC6177}" type="presParOf" srcId="{F930AA66-4206-45C2-BA14-3E4E77E824F3}" destId="{D0FF91FF-3C99-4897-9584-F481528285E6}" srcOrd="2" destOrd="0" presId="urn:microsoft.com/office/officeart/2005/8/layout/process2"/>
    <dgm:cxn modelId="{A8832416-D566-4AB2-BD82-481C4F0EA499}" type="presParOf" srcId="{F930AA66-4206-45C2-BA14-3E4E77E824F3}" destId="{96984A03-C2F6-4773-BE44-DB0C0CDA3F2F}" srcOrd="3" destOrd="0" presId="urn:microsoft.com/office/officeart/2005/8/layout/process2"/>
    <dgm:cxn modelId="{0A536908-01E3-4AE0-81BF-8CCEBA5DD3B9}" type="presParOf" srcId="{96984A03-C2F6-4773-BE44-DB0C0CDA3F2F}" destId="{F679330E-E9CC-4059-96D1-7D3927A492B1}" srcOrd="0" destOrd="0" presId="urn:microsoft.com/office/officeart/2005/8/layout/process2"/>
    <dgm:cxn modelId="{8B7CC255-50AC-44D9-9FD0-C4A5A07BD4FD}" type="presParOf" srcId="{F930AA66-4206-45C2-BA14-3E4E77E824F3}" destId="{92AFB7FD-FE2F-4CD0-A12E-44046AFA7625}" srcOrd="4" destOrd="0" presId="urn:microsoft.com/office/officeart/2005/8/layout/process2"/>
  </dgm:cxnLst>
  <dgm:bg>
    <a:solidFill>
      <a:schemeClr val="accent3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D7C0DB-6CF5-4763-8473-3610DD4EF0E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8529EB5-054A-48B9-9984-B9B988B8ECF0}">
      <dgm:prSet phldrT="[Teks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nb-NO" sz="1200" b="1" dirty="0">
              <a:solidFill>
                <a:schemeClr val="tx1"/>
              </a:solidFill>
            </a:rPr>
            <a:t>Avslutte/fortsette</a:t>
          </a:r>
        </a:p>
      </dgm:t>
    </dgm:pt>
    <dgm:pt modelId="{FB0FCB08-B730-4030-ABB6-F4FCD89E66DB}" type="parTrans" cxnId="{AFF9340A-04CC-4D6E-ADAD-BA35E12ABBCA}">
      <dgm:prSet/>
      <dgm:spPr/>
      <dgm:t>
        <a:bodyPr/>
        <a:lstStyle/>
        <a:p>
          <a:endParaRPr lang="nb-NO" sz="1200"/>
        </a:p>
      </dgm:t>
    </dgm:pt>
    <dgm:pt modelId="{9413702C-9A09-4E74-94B5-3EDD485B5EBF}" type="sibTrans" cxnId="{AFF9340A-04CC-4D6E-ADAD-BA35E12ABBCA}">
      <dgm:prSet custT="1"/>
      <dgm:spPr/>
      <dgm:t>
        <a:bodyPr/>
        <a:lstStyle/>
        <a:p>
          <a:endParaRPr lang="nb-NO" sz="1200"/>
        </a:p>
      </dgm:t>
    </dgm:pt>
    <dgm:pt modelId="{DB73B3F2-0819-4525-AB70-90C59F987F9B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200" b="1" dirty="0">
              <a:solidFill>
                <a:schemeClr val="tx1"/>
              </a:solidFill>
            </a:rPr>
            <a:t>Mottatt</a:t>
          </a:r>
          <a:r>
            <a:rPr lang="nb-NO" sz="1200" b="1" baseline="0" dirty="0">
              <a:solidFill>
                <a:schemeClr val="tx1"/>
              </a:solidFill>
            </a:rPr>
            <a:t> aktivitetsplan</a:t>
          </a:r>
          <a:endParaRPr lang="nb-NO" sz="1200" b="1" dirty="0">
            <a:solidFill>
              <a:schemeClr val="tx1"/>
            </a:solidFill>
          </a:endParaRPr>
        </a:p>
      </dgm:t>
    </dgm:pt>
    <dgm:pt modelId="{9EDDD683-7EB2-48BA-A654-171D28E6B41B}" type="parTrans" cxnId="{E3D19D6A-7DCC-4178-B114-536FFB8F3C3D}">
      <dgm:prSet/>
      <dgm:spPr/>
      <dgm:t>
        <a:bodyPr/>
        <a:lstStyle/>
        <a:p>
          <a:endParaRPr lang="nb-NO" sz="1200"/>
        </a:p>
      </dgm:t>
    </dgm:pt>
    <dgm:pt modelId="{4E0E9EE4-45CD-4A6C-B6B4-D45458CFE317}" type="sibTrans" cxnId="{E3D19D6A-7DCC-4178-B114-536FFB8F3C3D}">
      <dgm:prSet/>
      <dgm:spPr/>
      <dgm:t>
        <a:bodyPr/>
        <a:lstStyle/>
        <a:p>
          <a:endParaRPr lang="nb-NO" sz="1200"/>
        </a:p>
      </dgm:t>
    </dgm:pt>
    <dgm:pt modelId="{51363E64-9707-438A-ADED-6B8E867D870F}">
      <dgm:prSet phldrT="[Teks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200" b="1" dirty="0">
              <a:solidFill>
                <a:schemeClr val="tx1"/>
              </a:solidFill>
            </a:rPr>
            <a:t>Dersom mangelfull aktivitetsplan</a:t>
          </a:r>
        </a:p>
      </dgm:t>
    </dgm:pt>
    <dgm:pt modelId="{518AA38B-ABBA-4948-BCA3-C0738D5C41D8}" type="parTrans" cxnId="{B0ED3601-9EE2-4363-BDC1-37DA62E5238D}">
      <dgm:prSet/>
      <dgm:spPr/>
      <dgm:t>
        <a:bodyPr/>
        <a:lstStyle/>
        <a:p>
          <a:endParaRPr lang="nb-NO" sz="1200"/>
        </a:p>
      </dgm:t>
    </dgm:pt>
    <dgm:pt modelId="{904A48D3-EC79-4777-905B-797734705C95}" type="sibTrans" cxnId="{B0ED3601-9EE2-4363-BDC1-37DA62E5238D}">
      <dgm:prSet custT="1"/>
      <dgm:spPr/>
      <dgm:t>
        <a:bodyPr/>
        <a:lstStyle/>
        <a:p>
          <a:endParaRPr lang="nb-NO" sz="1200"/>
        </a:p>
      </dgm:t>
    </dgm:pt>
    <dgm:pt modelId="{F930AA66-4206-45C2-BA14-3E4E77E824F3}" type="pres">
      <dgm:prSet presAssocID="{2AD7C0DB-6CF5-4763-8473-3610DD4EF0E1}" presName="linearFlow" presStyleCnt="0">
        <dgm:presLayoutVars>
          <dgm:resizeHandles val="exact"/>
        </dgm:presLayoutVars>
      </dgm:prSet>
      <dgm:spPr/>
    </dgm:pt>
    <dgm:pt modelId="{D3301052-C6B7-4825-88F7-F7D9579BED9F}" type="pres">
      <dgm:prSet presAssocID="{E8529EB5-054A-48B9-9984-B9B988B8ECF0}" presName="node" presStyleLbl="node1" presStyleIdx="0" presStyleCnt="3" custScaleX="102174" custScaleY="95942" custLinFactNeighborY="3632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F918613-0611-4829-AD1C-29FB57DD3A34}" type="pres">
      <dgm:prSet presAssocID="{9413702C-9A09-4E74-94B5-3EDD485B5EBF}" presName="sibTrans" presStyleLbl="sibTrans2D1" presStyleIdx="0" presStyleCnt="2" custAng="10800000"/>
      <dgm:spPr/>
      <dgm:t>
        <a:bodyPr/>
        <a:lstStyle/>
        <a:p>
          <a:endParaRPr lang="nb-NO"/>
        </a:p>
      </dgm:t>
    </dgm:pt>
    <dgm:pt modelId="{C64E7F90-B77A-43D5-A7DD-9473E767E017}" type="pres">
      <dgm:prSet presAssocID="{9413702C-9A09-4E74-94B5-3EDD485B5EBF}" presName="connectorText" presStyleLbl="sibTrans2D1" presStyleIdx="0" presStyleCnt="2"/>
      <dgm:spPr/>
      <dgm:t>
        <a:bodyPr/>
        <a:lstStyle/>
        <a:p>
          <a:endParaRPr lang="nb-NO"/>
        </a:p>
      </dgm:t>
    </dgm:pt>
    <dgm:pt modelId="{AF25DBEE-C6F7-4320-BCE7-0E0BC93A7583}" type="pres">
      <dgm:prSet presAssocID="{51363E64-9707-438A-ADED-6B8E867D870F}" presName="node" presStyleLbl="node1" presStyleIdx="1" presStyleCnt="3" custLinFactNeighborX="0" custLinFactNeighborY="405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C361155-7E0F-47BE-9B6E-3BA353414B66}" type="pres">
      <dgm:prSet presAssocID="{904A48D3-EC79-4777-905B-797734705C95}" presName="sibTrans" presStyleLbl="sibTrans2D1" presStyleIdx="1" presStyleCnt="2" custAng="10800000" custLinFactNeighborX="-3205" custLinFactNeighborY="-1855"/>
      <dgm:spPr/>
      <dgm:t>
        <a:bodyPr/>
        <a:lstStyle/>
        <a:p>
          <a:endParaRPr lang="nb-NO"/>
        </a:p>
      </dgm:t>
    </dgm:pt>
    <dgm:pt modelId="{F6E42AEE-81BD-4ED5-99E8-2F6515B9241A}" type="pres">
      <dgm:prSet presAssocID="{904A48D3-EC79-4777-905B-797734705C95}" presName="connectorText" presStyleLbl="sibTrans2D1" presStyleIdx="1" presStyleCnt="2"/>
      <dgm:spPr/>
      <dgm:t>
        <a:bodyPr/>
        <a:lstStyle/>
        <a:p>
          <a:endParaRPr lang="nb-NO"/>
        </a:p>
      </dgm:t>
    </dgm:pt>
    <dgm:pt modelId="{92AFB7FD-FE2F-4CD0-A12E-44046AFA7625}" type="pres">
      <dgm:prSet presAssocID="{DB73B3F2-0819-4525-AB70-90C59F987F9B}" presName="node" presStyleLbl="node1" presStyleIdx="2" presStyleCnt="3" custLinFactNeighborX="3484" custLinFactNeighborY="-2504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A4F447C5-541E-44D2-812A-A470607986F6}" type="presOf" srcId="{904A48D3-EC79-4777-905B-797734705C95}" destId="{F6E42AEE-81BD-4ED5-99E8-2F6515B9241A}" srcOrd="1" destOrd="0" presId="urn:microsoft.com/office/officeart/2005/8/layout/process2"/>
    <dgm:cxn modelId="{B4FB1766-5F07-470E-987C-D54EF654D481}" type="presOf" srcId="{E8529EB5-054A-48B9-9984-B9B988B8ECF0}" destId="{D3301052-C6B7-4825-88F7-F7D9579BED9F}" srcOrd="0" destOrd="0" presId="urn:microsoft.com/office/officeart/2005/8/layout/process2"/>
    <dgm:cxn modelId="{FE7C470D-1117-4646-B39C-0FBCDAFAE63A}" type="presOf" srcId="{9413702C-9A09-4E74-94B5-3EDD485B5EBF}" destId="{C64E7F90-B77A-43D5-A7DD-9473E767E017}" srcOrd="1" destOrd="0" presId="urn:microsoft.com/office/officeart/2005/8/layout/process2"/>
    <dgm:cxn modelId="{E3D19D6A-7DCC-4178-B114-536FFB8F3C3D}" srcId="{2AD7C0DB-6CF5-4763-8473-3610DD4EF0E1}" destId="{DB73B3F2-0819-4525-AB70-90C59F987F9B}" srcOrd="2" destOrd="0" parTransId="{9EDDD683-7EB2-48BA-A654-171D28E6B41B}" sibTransId="{4E0E9EE4-45CD-4A6C-B6B4-D45458CFE317}"/>
    <dgm:cxn modelId="{65044BEE-345B-4AB8-80F7-0E8C33E1E5C3}" type="presOf" srcId="{2AD7C0DB-6CF5-4763-8473-3610DD4EF0E1}" destId="{F930AA66-4206-45C2-BA14-3E4E77E824F3}" srcOrd="0" destOrd="0" presId="urn:microsoft.com/office/officeart/2005/8/layout/process2"/>
    <dgm:cxn modelId="{B0ED3601-9EE2-4363-BDC1-37DA62E5238D}" srcId="{2AD7C0DB-6CF5-4763-8473-3610DD4EF0E1}" destId="{51363E64-9707-438A-ADED-6B8E867D870F}" srcOrd="1" destOrd="0" parTransId="{518AA38B-ABBA-4948-BCA3-C0738D5C41D8}" sibTransId="{904A48D3-EC79-4777-905B-797734705C95}"/>
    <dgm:cxn modelId="{D51C3CC4-0A90-4AA5-A9C5-9A565B51B81D}" type="presOf" srcId="{51363E64-9707-438A-ADED-6B8E867D870F}" destId="{AF25DBEE-C6F7-4320-BCE7-0E0BC93A7583}" srcOrd="0" destOrd="0" presId="urn:microsoft.com/office/officeart/2005/8/layout/process2"/>
    <dgm:cxn modelId="{A3144D03-E846-4A51-8AC1-0C081C6B26B4}" type="presOf" srcId="{9413702C-9A09-4E74-94B5-3EDD485B5EBF}" destId="{4F918613-0611-4829-AD1C-29FB57DD3A34}" srcOrd="0" destOrd="0" presId="urn:microsoft.com/office/officeart/2005/8/layout/process2"/>
    <dgm:cxn modelId="{B51B9FCA-A5FB-4786-BAA8-F734BEB6A67C}" type="presOf" srcId="{DB73B3F2-0819-4525-AB70-90C59F987F9B}" destId="{92AFB7FD-FE2F-4CD0-A12E-44046AFA7625}" srcOrd="0" destOrd="0" presId="urn:microsoft.com/office/officeart/2005/8/layout/process2"/>
    <dgm:cxn modelId="{AFF9340A-04CC-4D6E-ADAD-BA35E12ABBCA}" srcId="{2AD7C0DB-6CF5-4763-8473-3610DD4EF0E1}" destId="{E8529EB5-054A-48B9-9984-B9B988B8ECF0}" srcOrd="0" destOrd="0" parTransId="{FB0FCB08-B730-4030-ABB6-F4FCD89E66DB}" sibTransId="{9413702C-9A09-4E74-94B5-3EDD485B5EBF}"/>
    <dgm:cxn modelId="{1FE53E70-1D44-4551-B3F1-888EEC1CD92E}" type="presOf" srcId="{904A48D3-EC79-4777-905B-797734705C95}" destId="{7C361155-7E0F-47BE-9B6E-3BA353414B66}" srcOrd="0" destOrd="0" presId="urn:microsoft.com/office/officeart/2005/8/layout/process2"/>
    <dgm:cxn modelId="{86C47667-8BAB-4985-B34A-F12A670478F0}" type="presParOf" srcId="{F930AA66-4206-45C2-BA14-3E4E77E824F3}" destId="{D3301052-C6B7-4825-88F7-F7D9579BED9F}" srcOrd="0" destOrd="0" presId="urn:microsoft.com/office/officeart/2005/8/layout/process2"/>
    <dgm:cxn modelId="{D18A0072-0BE5-41F0-96F0-EBF9EE9DB405}" type="presParOf" srcId="{F930AA66-4206-45C2-BA14-3E4E77E824F3}" destId="{4F918613-0611-4829-AD1C-29FB57DD3A34}" srcOrd="1" destOrd="0" presId="urn:microsoft.com/office/officeart/2005/8/layout/process2"/>
    <dgm:cxn modelId="{98C4ABCD-899C-4FFD-83E8-828442289C12}" type="presParOf" srcId="{4F918613-0611-4829-AD1C-29FB57DD3A34}" destId="{C64E7F90-B77A-43D5-A7DD-9473E767E017}" srcOrd="0" destOrd="0" presId="urn:microsoft.com/office/officeart/2005/8/layout/process2"/>
    <dgm:cxn modelId="{E29D5C06-CEBF-42EB-B737-24EFDDCD57A5}" type="presParOf" srcId="{F930AA66-4206-45C2-BA14-3E4E77E824F3}" destId="{AF25DBEE-C6F7-4320-BCE7-0E0BC93A7583}" srcOrd="2" destOrd="0" presId="urn:microsoft.com/office/officeart/2005/8/layout/process2"/>
    <dgm:cxn modelId="{A491B7BA-B026-449F-BC5B-2B21EEEABA9D}" type="presParOf" srcId="{F930AA66-4206-45C2-BA14-3E4E77E824F3}" destId="{7C361155-7E0F-47BE-9B6E-3BA353414B66}" srcOrd="3" destOrd="0" presId="urn:microsoft.com/office/officeart/2005/8/layout/process2"/>
    <dgm:cxn modelId="{0393F7F9-0DFB-4C2D-AEA6-DDF2B66605CF}" type="presParOf" srcId="{7C361155-7E0F-47BE-9B6E-3BA353414B66}" destId="{F6E42AEE-81BD-4ED5-99E8-2F6515B9241A}" srcOrd="0" destOrd="0" presId="urn:microsoft.com/office/officeart/2005/8/layout/process2"/>
    <dgm:cxn modelId="{022EC6D4-BACB-4370-BBE0-85DC2B116787}" type="presParOf" srcId="{F930AA66-4206-45C2-BA14-3E4E77E824F3}" destId="{92AFB7FD-FE2F-4CD0-A12E-44046AFA7625}" srcOrd="4" destOrd="0" presId="urn:microsoft.com/office/officeart/2005/8/layout/process2"/>
  </dgm:cxnLst>
  <dgm:bg>
    <a:solidFill>
      <a:srgbClr val="CC3300"/>
    </a:solidFill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F91FF-3C99-4897-9584-F481528285E6}">
      <dsp:nvSpPr>
        <dsp:cNvPr id="0" name=""/>
        <dsp:cNvSpPr/>
      </dsp:nvSpPr>
      <dsp:spPr>
        <a:xfrm>
          <a:off x="0" y="311053"/>
          <a:ext cx="1805289" cy="101414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Plikt til å varsle </a:t>
          </a:r>
          <a:r>
            <a:rPr lang="nb-NO" sz="1200" b="1" kern="1200" dirty="0" smtClean="0">
              <a:solidFill>
                <a:schemeClr val="tx1"/>
              </a:solidFill>
            </a:rPr>
            <a:t>styrer</a:t>
          </a:r>
          <a:endParaRPr lang="nb-NO" sz="1200" b="1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b="0" kern="1200" dirty="0" smtClean="0">
              <a:solidFill>
                <a:schemeClr val="tx1"/>
              </a:solidFill>
            </a:rPr>
            <a:t>§42</a:t>
          </a:r>
          <a:endParaRPr lang="nb-NO" sz="1000" b="0" kern="1200" dirty="0">
            <a:solidFill>
              <a:schemeClr val="tx1"/>
            </a:solidFill>
          </a:endParaRPr>
        </a:p>
      </dsp:txBody>
      <dsp:txXfrm>
        <a:off x="29703" y="340756"/>
        <a:ext cx="1745883" cy="954737"/>
      </dsp:txXfrm>
    </dsp:sp>
    <dsp:sp modelId="{96984A03-C2F6-4773-BE44-DB0C0CDA3F2F}">
      <dsp:nvSpPr>
        <dsp:cNvPr id="0" name=""/>
        <dsp:cNvSpPr/>
      </dsp:nvSpPr>
      <dsp:spPr>
        <a:xfrm rot="16200000">
          <a:off x="652126" y="1291919"/>
          <a:ext cx="501035" cy="7346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682263" y="1559012"/>
        <a:ext cx="440762" cy="350725"/>
      </dsp:txXfrm>
    </dsp:sp>
    <dsp:sp modelId="{AF25DBEE-C6F7-4320-BCE7-0E0BC93A7583}">
      <dsp:nvSpPr>
        <dsp:cNvPr id="0" name=""/>
        <dsp:cNvSpPr/>
      </dsp:nvSpPr>
      <dsp:spPr>
        <a:xfrm>
          <a:off x="0" y="1993244"/>
          <a:ext cx="1805289" cy="10496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Plikt til å gripe inn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b="0" kern="1200" dirty="0">
              <a:solidFill>
                <a:schemeClr val="tx1"/>
              </a:solidFill>
            </a:rPr>
            <a:t>mot krenking som mobbing, vold, diskriminering og trakassering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b="0" kern="1200" dirty="0">
              <a:solidFill>
                <a:schemeClr val="tx1"/>
              </a:solidFill>
            </a:rPr>
            <a:t>§ </a:t>
          </a:r>
          <a:r>
            <a:rPr lang="nb-NO" sz="1000" b="0" kern="1200" dirty="0" smtClean="0">
              <a:solidFill>
                <a:schemeClr val="tx1"/>
              </a:solidFill>
            </a:rPr>
            <a:t>42</a:t>
          </a:r>
          <a:endParaRPr lang="nb-NO" sz="1000" b="1" kern="1200" dirty="0">
            <a:solidFill>
              <a:schemeClr val="tx1"/>
            </a:solidFill>
          </a:endParaRPr>
        </a:p>
      </dsp:txBody>
      <dsp:txXfrm>
        <a:off x="30742" y="2023986"/>
        <a:ext cx="1743805" cy="988132"/>
      </dsp:txXfrm>
    </dsp:sp>
    <dsp:sp modelId="{7C361155-7E0F-47BE-9B6E-3BA353414B66}">
      <dsp:nvSpPr>
        <dsp:cNvPr id="0" name=""/>
        <dsp:cNvSpPr/>
      </dsp:nvSpPr>
      <dsp:spPr>
        <a:xfrm rot="16200000">
          <a:off x="655436" y="3005171"/>
          <a:ext cx="494416" cy="734602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 dirty="0"/>
        </a:p>
      </dsp:txBody>
      <dsp:txXfrm rot="-5400000">
        <a:off x="682264" y="3273589"/>
        <a:ext cx="440762" cy="346091"/>
      </dsp:txXfrm>
    </dsp:sp>
    <dsp:sp modelId="{92AFB7FD-FE2F-4CD0-A12E-44046AFA7625}">
      <dsp:nvSpPr>
        <dsp:cNvPr id="0" name=""/>
        <dsp:cNvSpPr/>
      </dsp:nvSpPr>
      <dsp:spPr>
        <a:xfrm>
          <a:off x="0" y="3702083"/>
          <a:ext cx="1805289" cy="81583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200" b="1" kern="1200" dirty="0">
              <a:solidFill>
                <a:schemeClr val="tx1"/>
              </a:solidFill>
            </a:rPr>
            <a:t>Plikt til å følge med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1000" b="0" kern="1200" dirty="0">
              <a:solidFill>
                <a:schemeClr val="tx1"/>
              </a:solidFill>
            </a:rPr>
            <a:t>§ </a:t>
          </a:r>
          <a:r>
            <a:rPr lang="nb-NO" sz="1000" b="0" kern="1200" dirty="0" smtClean="0">
              <a:solidFill>
                <a:schemeClr val="tx1"/>
              </a:solidFill>
            </a:rPr>
            <a:t>42</a:t>
          </a:r>
          <a:endParaRPr lang="nb-NO" sz="1000" b="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000" b="0" kern="1200" dirty="0">
            <a:solidFill>
              <a:schemeClr val="tx1"/>
            </a:solidFill>
          </a:endParaRPr>
        </a:p>
      </dsp:txBody>
      <dsp:txXfrm>
        <a:off x="23895" y="3725978"/>
        <a:ext cx="1757499" cy="768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01052-C6B7-4825-88F7-F7D9579BED9F}">
      <dsp:nvSpPr>
        <dsp:cNvPr id="0" name=""/>
        <dsp:cNvSpPr/>
      </dsp:nvSpPr>
      <dsp:spPr>
        <a:xfrm>
          <a:off x="0" y="71567"/>
          <a:ext cx="1822858" cy="116874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nb-NO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nb-NO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dirty="0">
              <a:solidFill>
                <a:schemeClr val="tx1"/>
              </a:solidFill>
            </a:rPr>
            <a:t>Plikt til å evaluere tiltakene og melde fra til </a:t>
          </a:r>
          <a:r>
            <a:rPr lang="nb-NO" sz="1200" b="1" kern="1200" dirty="0" err="1" smtClean="0">
              <a:solidFill>
                <a:schemeClr val="tx1"/>
              </a:solidFill>
            </a:rPr>
            <a:t>bhgeier</a:t>
          </a:r>
          <a:r>
            <a:rPr lang="nb-NO" sz="1200" b="1" kern="1200" dirty="0">
              <a:solidFill>
                <a:schemeClr val="tx1"/>
              </a:solidFill>
            </a:rPr>
            <a:t>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dirty="0">
              <a:solidFill>
                <a:schemeClr val="tx1"/>
              </a:solidFill>
            </a:rPr>
            <a:t>1) Avslutte interne tiltak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dirty="0">
              <a:solidFill>
                <a:schemeClr val="tx1"/>
              </a:solidFill>
            </a:rPr>
            <a:t>2) Fortsette interne tiltak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kern="1200" dirty="0"/>
            <a:t>ti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nb-NO" sz="1200" kern="1200" dirty="0"/>
        </a:p>
      </dsp:txBody>
      <dsp:txXfrm>
        <a:off x="34231" y="105798"/>
        <a:ext cx="1754396" cy="1100284"/>
      </dsp:txXfrm>
    </dsp:sp>
    <dsp:sp modelId="{4F918613-0611-4829-AD1C-29FB57DD3A34}">
      <dsp:nvSpPr>
        <dsp:cNvPr id="0" name=""/>
        <dsp:cNvSpPr/>
      </dsp:nvSpPr>
      <dsp:spPr>
        <a:xfrm rot="16200000">
          <a:off x="774106" y="1176664"/>
          <a:ext cx="274645" cy="5199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755434" y="1381726"/>
        <a:ext cx="311990" cy="192252"/>
      </dsp:txXfrm>
    </dsp:sp>
    <dsp:sp modelId="{D0FF91FF-3C99-4897-9584-F481528285E6}">
      <dsp:nvSpPr>
        <dsp:cNvPr id="0" name=""/>
        <dsp:cNvSpPr/>
      </dsp:nvSpPr>
      <dsp:spPr>
        <a:xfrm>
          <a:off x="0" y="1702924"/>
          <a:ext cx="1822858" cy="115551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dirty="0">
              <a:solidFill>
                <a:schemeClr val="tx1"/>
              </a:solidFill>
            </a:rPr>
            <a:t>Plikt</a:t>
          </a:r>
          <a:r>
            <a:rPr lang="nb-NO" sz="1200" b="1" kern="1200" baseline="0" dirty="0">
              <a:solidFill>
                <a:schemeClr val="tx1"/>
              </a:solidFill>
            </a:rPr>
            <a:t> til å sette i gang tiltak.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baseline="0" dirty="0">
              <a:solidFill>
                <a:schemeClr val="tx1"/>
              </a:solidFill>
            </a:rPr>
            <a:t>Utarbeide aktivitetsplan.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nb-NO" sz="1000" b="0" kern="1200" baseline="0" dirty="0" smtClean="0">
              <a:solidFill>
                <a:schemeClr val="tx1"/>
              </a:solidFill>
            </a:rPr>
            <a:t>§42</a:t>
          </a:r>
          <a:endParaRPr lang="nb-NO" sz="1000" b="0" kern="1200" dirty="0">
            <a:solidFill>
              <a:schemeClr val="tx1"/>
            </a:solidFill>
          </a:endParaRPr>
        </a:p>
      </dsp:txBody>
      <dsp:txXfrm>
        <a:off x="33844" y="1736768"/>
        <a:ext cx="1755170" cy="1087827"/>
      </dsp:txXfrm>
    </dsp:sp>
    <dsp:sp modelId="{96984A03-C2F6-4773-BE44-DB0C0CDA3F2F}">
      <dsp:nvSpPr>
        <dsp:cNvPr id="0" name=""/>
        <dsp:cNvSpPr/>
      </dsp:nvSpPr>
      <dsp:spPr>
        <a:xfrm rot="5400000" flipH="1">
          <a:off x="752316" y="2851446"/>
          <a:ext cx="318225" cy="5199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755434" y="3047792"/>
        <a:ext cx="311990" cy="222758"/>
      </dsp:txXfrm>
    </dsp:sp>
    <dsp:sp modelId="{92AFB7FD-FE2F-4CD0-A12E-44046AFA7625}">
      <dsp:nvSpPr>
        <dsp:cNvPr id="0" name=""/>
        <dsp:cNvSpPr/>
      </dsp:nvSpPr>
      <dsp:spPr>
        <a:xfrm>
          <a:off x="0" y="3376758"/>
          <a:ext cx="1822858" cy="115925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Plikt til å undersøke og avdekke.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Lytte til </a:t>
          </a:r>
          <a:r>
            <a:rPr lang="nb-NO" sz="1200" b="1" kern="1200" dirty="0" smtClean="0">
              <a:solidFill>
                <a:schemeClr val="tx1"/>
              </a:solidFill>
            </a:rPr>
            <a:t> barnet.</a:t>
          </a:r>
          <a:endParaRPr lang="nb-NO" sz="1200" b="1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b="0" kern="1200" dirty="0" smtClean="0">
              <a:solidFill>
                <a:schemeClr val="tx1"/>
              </a:solidFill>
            </a:rPr>
            <a:t>§42</a:t>
          </a:r>
          <a:endParaRPr lang="nb-NO" sz="1000" b="0" kern="1200" dirty="0">
            <a:solidFill>
              <a:schemeClr val="tx1"/>
            </a:solidFill>
          </a:endParaRPr>
        </a:p>
      </dsp:txBody>
      <dsp:txXfrm>
        <a:off x="33954" y="3410712"/>
        <a:ext cx="1754950" cy="10913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01052-C6B7-4825-88F7-F7D9579BED9F}">
      <dsp:nvSpPr>
        <dsp:cNvPr id="0" name=""/>
        <dsp:cNvSpPr/>
      </dsp:nvSpPr>
      <dsp:spPr>
        <a:xfrm>
          <a:off x="0" y="222333"/>
          <a:ext cx="1896264" cy="11684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nb-NO" sz="1200" b="1" kern="1200" dirty="0">
              <a:solidFill>
                <a:schemeClr val="tx1"/>
              </a:solidFill>
            </a:rPr>
            <a:t>Avslutte/fortsette</a:t>
          </a:r>
        </a:p>
      </dsp:txBody>
      <dsp:txXfrm>
        <a:off x="34224" y="256557"/>
        <a:ext cx="1827816" cy="1100041"/>
      </dsp:txXfrm>
    </dsp:sp>
    <dsp:sp modelId="{4F918613-0611-4829-AD1C-29FB57DD3A34}">
      <dsp:nvSpPr>
        <dsp:cNvPr id="0" name=""/>
        <dsp:cNvSpPr/>
      </dsp:nvSpPr>
      <dsp:spPr>
        <a:xfrm rot="16200000">
          <a:off x="793448" y="1323036"/>
          <a:ext cx="309366" cy="548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783713" y="1535193"/>
        <a:ext cx="328836" cy="216556"/>
      </dsp:txXfrm>
    </dsp:sp>
    <dsp:sp modelId="{AF25DBEE-C6F7-4320-BCE7-0E0BC93A7583}">
      <dsp:nvSpPr>
        <dsp:cNvPr id="0" name=""/>
        <dsp:cNvSpPr/>
      </dsp:nvSpPr>
      <dsp:spPr>
        <a:xfrm>
          <a:off x="20173" y="1803311"/>
          <a:ext cx="1855916" cy="121791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Dersom mangelfull aktivitetsplan</a:t>
          </a:r>
        </a:p>
      </dsp:txBody>
      <dsp:txXfrm>
        <a:off x="55844" y="1838982"/>
        <a:ext cx="1784574" cy="1146570"/>
      </dsp:txXfrm>
    </dsp:sp>
    <dsp:sp modelId="{7C361155-7E0F-47BE-9B6E-3BA353414B66}">
      <dsp:nvSpPr>
        <dsp:cNvPr id="0" name=""/>
        <dsp:cNvSpPr/>
      </dsp:nvSpPr>
      <dsp:spPr>
        <a:xfrm rot="16157962">
          <a:off x="785916" y="2952907"/>
          <a:ext cx="323845" cy="548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784014" y="3162164"/>
        <a:ext cx="328836" cy="226692"/>
      </dsp:txXfrm>
    </dsp:sp>
    <dsp:sp modelId="{92AFB7FD-FE2F-4CD0-A12E-44046AFA7625}">
      <dsp:nvSpPr>
        <dsp:cNvPr id="0" name=""/>
        <dsp:cNvSpPr/>
      </dsp:nvSpPr>
      <dsp:spPr>
        <a:xfrm>
          <a:off x="40347" y="3452985"/>
          <a:ext cx="1855916" cy="121791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>
              <a:solidFill>
                <a:schemeClr val="tx1"/>
              </a:solidFill>
            </a:rPr>
            <a:t>Mottatt</a:t>
          </a:r>
          <a:r>
            <a:rPr lang="nb-NO" sz="1200" b="1" kern="1200" baseline="0" dirty="0">
              <a:solidFill>
                <a:schemeClr val="tx1"/>
              </a:solidFill>
            </a:rPr>
            <a:t> aktivitetsplan</a:t>
          </a:r>
          <a:endParaRPr lang="nb-NO" sz="1200" b="1" kern="1200" dirty="0">
            <a:solidFill>
              <a:schemeClr val="tx1"/>
            </a:solidFill>
          </a:endParaRPr>
        </a:p>
      </dsp:txBody>
      <dsp:txXfrm>
        <a:off x="76018" y="3488656"/>
        <a:ext cx="1784574" cy="1146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28EC3-B4A0-4DE1-A9F8-9F22FA5F7814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4212" y="4689518"/>
            <a:ext cx="5393690" cy="4442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CEDF9-E4B1-4914-82CD-021D0646F8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09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EDF9-E4B1-4914-82CD-021D0646F8D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533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CEDF9-E4B1-4914-82CD-021D0646F8D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23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516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192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549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894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92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263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89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886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35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98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460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5564-3DCB-4F49-BC81-DFDE42B06412}" type="datetimeFigureOut">
              <a:rPr lang="nb-NO" smtClean="0"/>
              <a:t>25.03.2021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5833B-48CA-44D2-A167-2AE8CF0ADA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7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hyperlink" Target="../../Talenter%20for%20framtida/maler/Observasjonsskjema%20Siljan%20kommune%20-%20skole.doc" TargetMode="External"/><Relationship Id="rId7" Type="http://schemas.openxmlformats.org/officeDocument/2006/relationships/diagramData" Target="../diagrams/data1.xml"/><Relationship Id="rId12" Type="http://schemas.openxmlformats.org/officeDocument/2006/relationships/hyperlink" Target="file:///\\20srvfil08.login.sk-asp.no\SIK-home\9ulshege\backup%20november%202018\BTI\Tjenestekatalogen\Brukerst&#248;ttetjenester%20i%20Siljan%20kommune-%20revidert%202019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20srvfil08.login.sk-asp.no\SIK-home\9ulshege\backup%20november%202018\oppl&#230;ringsloven%20kap.%209A\skjema\Varslingsskjema-%20nytt.docx" TargetMode="External"/><Relationship Id="rId11" Type="http://schemas.microsoft.com/office/2007/relationships/diagramDrawing" Target="../diagrams/drawing1.xml"/><Relationship Id="rId5" Type="http://schemas.openxmlformats.org/officeDocument/2006/relationships/hyperlink" Target="file:///\\20srvfil08.login.sk-asp.no\SIK-home\9ulshege\backup%20november%202018\Talenter%20for%20framtida\maler\Samtale%20med%20barn%20og%20ungdom.doc" TargetMode="External"/><Relationship Id="rId10" Type="http://schemas.openxmlformats.org/officeDocument/2006/relationships/diagramColors" Target="../diagrams/colors1.xml"/><Relationship Id="rId4" Type="http://schemas.openxmlformats.org/officeDocument/2006/relationships/hyperlink" Target="https://laringsmiljosenteret.uis.no/skole/mobbing/filmer-boker-og-verktoy/spekter-kartleggingsverktoy/" TargetMode="External"/><Relationship Id="rId9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hyperlink" Target="https://stafettloggen.conexus.no/Account/Index?ReturnUrl=%252" TargetMode="External"/><Relationship Id="rId3" Type="http://schemas.openxmlformats.org/officeDocument/2006/relationships/hyperlink" Target="file:///\\20srvfil08.login.sk-asp.no\SIK-home\9ulshege\backup%20november%202018\oppl&#230;ringsloven%20kap.%209A\skjema\unders&#248;kelsesskjema-%20nytt.docx" TargetMode="External"/><Relationship Id="rId7" Type="http://schemas.openxmlformats.org/officeDocument/2006/relationships/diagramData" Target="../diagrams/data2.xml"/><Relationship Id="rId12" Type="http://schemas.openxmlformats.org/officeDocument/2006/relationships/hyperlink" Target="file:///\\20srvfil08.login.sk-asp.no\SIK-home\9ulshege\backup%20november%202018\oppl&#230;ringsloven%20kap.%209A\skjema\aktivitetsplan%20-nytt.docx" TargetMode="External"/><Relationship Id="rId2" Type="http://schemas.openxmlformats.org/officeDocument/2006/relationships/hyperlink" Target="../unders&#248;kelsesskjem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20srvfil08.login.sk-asp.no\SIK-home\9ulshege\Skole&#229;ret%202018-19\pedagogisk%20analyse\Pedagogisk%20analyse-%20hefte.docx" TargetMode="External"/><Relationship Id="rId11" Type="http://schemas.microsoft.com/office/2007/relationships/diagramDrawing" Target="../diagrams/drawing2.xml"/><Relationship Id="rId5" Type="http://schemas.openxmlformats.org/officeDocument/2006/relationships/hyperlink" Target="https://www.regjeringen.no/globalassets/upload/kilde/bfd/bro/2004/0004/ddd/pdfv/178931-fns_barnekonve" TargetMode="External"/><Relationship Id="rId10" Type="http://schemas.openxmlformats.org/officeDocument/2006/relationships/diagramColors" Target="../diagrams/colors2.xml"/><Relationship Id="rId4" Type="http://schemas.openxmlformats.org/officeDocument/2006/relationships/hyperlink" Target="file:///\\20srvfil08.login.sk-asp.no\SIK-home\9ulshege\backup%20november%202018\Talenter%20for%20framtida\maler\Samtale%20med%20barn%20og%20ungdom.doc" TargetMode="External"/><Relationship Id="rId9" Type="http://schemas.openxmlformats.org/officeDocument/2006/relationships/diagramQuickStyle" Target="../diagrams/quickStyle2.xml"/><Relationship Id="rId14" Type="http://schemas.openxmlformats.org/officeDocument/2006/relationships/hyperlink" Target="https://www.udir.no/laring-og-trivsel/skolemiljo/tiltak-skolemiljo/skolemiljotiltak-vurdering-av-elevens-beste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ler/Samtykkeskjema.doc" TargetMode="External"/><Relationship Id="rId13" Type="http://schemas.microsoft.com/office/2007/relationships/diagramDrawing" Target="../diagrams/drawing3.xml"/><Relationship Id="rId3" Type="http://schemas.openxmlformats.org/officeDocument/2006/relationships/hyperlink" Target="file:///\\20srvfil08.login.sk-asp.no\SIK-home\9ulshege\backup%20november%202018\oppl&#230;ringsloven%20kap.%209A\skjema\aktivitetsplan%20-nytt.docx" TargetMode="External"/><Relationship Id="rId7" Type="http://schemas.openxmlformats.org/officeDocument/2006/relationships/hyperlink" Target="Maler/Den%20n&#248;dvendige%20samtalen.doc" TargetMode="Externa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20srvfil08.login.sk-asp.no\SIK-home\9ulshege\backup%20november%202018\oppl&#230;ringsloven%20kap.%209A\skjema\unders&#248;kelsesskjema-%20nytt.docx" TargetMode="External"/><Relationship Id="rId11" Type="http://schemas.openxmlformats.org/officeDocument/2006/relationships/diagramQuickStyle" Target="../diagrams/quickStyle3.xml"/><Relationship Id="rId5" Type="http://schemas.openxmlformats.org/officeDocument/2006/relationships/hyperlink" Target="file:///\\20srvfil08.login.sk-asp.no\SIK-home\9ulshege\backup%20november%202018\oppl&#230;ringsloven%20kap.%209A\skjema\Varslingsskjema-%20nytt.docx" TargetMode="External"/><Relationship Id="rId10" Type="http://schemas.openxmlformats.org/officeDocument/2006/relationships/diagramLayout" Target="../diagrams/layout3.xml"/><Relationship Id="rId4" Type="http://schemas.openxmlformats.org/officeDocument/2006/relationships/hyperlink" Target="https://stafettloggen.conexus.no/Account/Index?ReturnUrl=%252" TargetMode="External"/><Relationship Id="rId9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9236" y="112285"/>
            <a:ext cx="7147146" cy="719277"/>
          </a:xfrm>
        </p:spPr>
        <p:txBody>
          <a:bodyPr>
            <a:normAutofit fontScale="90000"/>
          </a:bodyPr>
          <a:lstStyle/>
          <a:p>
            <a:r>
              <a:rPr lang="nb-NO" sz="2400" b="1" dirty="0">
                <a:solidFill>
                  <a:srgbClr val="002060"/>
                </a:solidFill>
              </a:rPr>
              <a:t>Handlingsveileder § </a:t>
            </a:r>
            <a:r>
              <a:rPr lang="nb-NO" sz="2400" b="1" dirty="0" smtClean="0">
                <a:solidFill>
                  <a:srgbClr val="002060"/>
                </a:solidFill>
              </a:rPr>
              <a:t>42 - Barnehagens</a:t>
            </a:r>
            <a:r>
              <a:rPr lang="nb-NO" sz="2400" b="1" dirty="0" smtClean="0">
                <a:solidFill>
                  <a:srgbClr val="002060"/>
                </a:solidFill>
              </a:rPr>
              <a:t> </a:t>
            </a:r>
            <a:r>
              <a:rPr lang="nb-NO" sz="2400" b="1" dirty="0">
                <a:solidFill>
                  <a:srgbClr val="002060"/>
                </a:solidFill>
              </a:rPr>
              <a:t>aktivitetsplikt</a:t>
            </a:r>
            <a:br>
              <a:rPr lang="nb-NO" sz="2400" b="1" dirty="0">
                <a:solidFill>
                  <a:srgbClr val="002060"/>
                </a:solidFill>
              </a:rPr>
            </a:br>
            <a:endParaRPr lang="nb-NO" sz="2400" b="1" dirty="0">
              <a:solidFill>
                <a:srgbClr val="002060"/>
              </a:solidFill>
            </a:endParaRPr>
          </a:p>
        </p:txBody>
      </p:sp>
      <p:sp>
        <p:nvSpPr>
          <p:cNvPr id="27" name="Bildeforklaring med linje 1 26"/>
          <p:cNvSpPr/>
          <p:nvPr/>
        </p:nvSpPr>
        <p:spPr>
          <a:xfrm>
            <a:off x="2341168" y="2893781"/>
            <a:ext cx="6556596" cy="1677035"/>
          </a:xfrm>
          <a:prstGeom prst="borderCallout1">
            <a:avLst>
              <a:gd name="adj1" fmla="val 59249"/>
              <a:gd name="adj2" fmla="val -114"/>
              <a:gd name="adj3" fmla="val 44669"/>
              <a:gd name="adj4" fmla="val -4742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schemeClr val="tx1"/>
                </a:solidFill>
              </a:rPr>
              <a:t>Hvem: </a:t>
            </a:r>
            <a:r>
              <a:rPr lang="nb-NO" sz="1000" dirty="0">
                <a:solidFill>
                  <a:schemeClr val="tx1"/>
                </a:solidFill>
              </a:rPr>
              <a:t>Alle ansatte som er stedlig på skolen </a:t>
            </a:r>
            <a:r>
              <a:rPr lang="nb-NO" sz="1000" dirty="0">
                <a:solidFill>
                  <a:prstClr val="black"/>
                </a:solidFill>
              </a:rPr>
              <a:t>inkludert renholdspersonalet, vaktmester og leksehjelp eller annet personale.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Hvordan: </a:t>
            </a:r>
            <a:r>
              <a:rPr lang="nb-NO" sz="1000" dirty="0">
                <a:solidFill>
                  <a:prstClr val="black"/>
                </a:solidFill>
              </a:rPr>
              <a:t> Alle elever har rett til et trygt og godt skolemiljø som fremmer helse, trivsel og læring.</a:t>
            </a:r>
          </a:p>
          <a:p>
            <a:r>
              <a:rPr lang="nb-NO" sz="1000" dirty="0">
                <a:solidFill>
                  <a:prstClr val="black"/>
                </a:solidFill>
              </a:rPr>
              <a:t>Handling gjennom inngrep  skjer umiddelbart og er rettet mot å stoppe en situasjon som pågår og er forholdsvis akutt</a:t>
            </a:r>
            <a:r>
              <a:rPr lang="nb-NO" sz="1000" b="1" dirty="0">
                <a:solidFill>
                  <a:prstClr val="black"/>
                </a:solidFill>
              </a:rPr>
              <a:t>.  </a:t>
            </a:r>
            <a:r>
              <a:rPr lang="nb-NO" sz="1000" dirty="0">
                <a:solidFill>
                  <a:prstClr val="black"/>
                </a:solidFill>
              </a:rPr>
              <a:t>Plikten begrenser seg til inngrep som er mulige for den ansatte å gjennomføre, både av hensyn til elevene og seg selv. </a:t>
            </a:r>
          </a:p>
          <a:p>
            <a:r>
              <a:rPr lang="nb-NO" sz="1000" b="1" dirty="0">
                <a:solidFill>
                  <a:srgbClr val="FF0000"/>
                </a:solidFill>
              </a:rPr>
              <a:t>Verktøy:  </a:t>
            </a:r>
            <a:r>
              <a:rPr lang="nb-NO" sz="1000" dirty="0">
                <a:solidFill>
                  <a:schemeClr val="tx1"/>
                </a:solidFill>
              </a:rPr>
              <a:t>1</a:t>
            </a:r>
            <a:r>
              <a:rPr lang="nb-NO" sz="1000" b="1" dirty="0">
                <a:solidFill>
                  <a:schemeClr val="tx1"/>
                </a:solidFill>
                <a:hlinkClick r:id="rId3" action="ppaction://hlinkfile"/>
              </a:rPr>
              <a:t>)</a:t>
            </a:r>
            <a:r>
              <a:rPr lang="nb-NO" sz="1000" dirty="0">
                <a:solidFill>
                  <a:prstClr val="black"/>
                </a:solidFill>
                <a:hlinkClick r:id="rId3" action="ppaction://hlinkfile"/>
              </a:rPr>
              <a:t>Observasjonsskjema</a:t>
            </a:r>
            <a:r>
              <a:rPr lang="nb-NO" sz="1000" dirty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  <a:hlinkClick r:id="rId4"/>
              </a:rPr>
              <a:t>2)Kartleggingsverktøy</a:t>
            </a:r>
            <a:endParaRPr lang="nb-NO" sz="1000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Veileder: </a:t>
            </a:r>
            <a:r>
              <a:rPr lang="nb-NO" sz="1000" b="1" dirty="0">
                <a:solidFill>
                  <a:schemeClr val="tx1"/>
                </a:solidFill>
              </a:rPr>
              <a:t> </a:t>
            </a:r>
            <a:r>
              <a:rPr lang="nb-NO" sz="1000" dirty="0" smtClean="0">
                <a:solidFill>
                  <a:schemeClr val="tx1"/>
                </a:solidFill>
              </a:rPr>
              <a:t>1) </a:t>
            </a:r>
            <a:r>
              <a:rPr lang="nb-NO" sz="1000" dirty="0" smtClean="0">
                <a:solidFill>
                  <a:schemeClr val="tx1"/>
                </a:solidFill>
                <a:hlinkClick r:id="rId5" action="ppaction://hlinkfile"/>
              </a:rPr>
              <a:t>)</a:t>
            </a:r>
            <a:r>
              <a:rPr lang="nb-NO" sz="1000" dirty="0" smtClean="0">
                <a:solidFill>
                  <a:prstClr val="black"/>
                </a:solidFill>
                <a:hlinkClick r:id="rId5" action="ppaction://hlinkfile"/>
              </a:rPr>
              <a:t>Mal </a:t>
            </a:r>
            <a:r>
              <a:rPr lang="nb-NO" sz="1000" dirty="0">
                <a:solidFill>
                  <a:prstClr val="black"/>
                </a:solidFill>
                <a:hlinkClick r:id="rId5" action="ppaction://hlinkfile"/>
              </a:rPr>
              <a:t>for </a:t>
            </a:r>
            <a:r>
              <a:rPr lang="nb-NO" sz="1000" dirty="0" smtClean="0">
                <a:solidFill>
                  <a:prstClr val="black"/>
                </a:solidFill>
                <a:hlinkClick r:id="rId5" action="ppaction://hlinkfile"/>
              </a:rPr>
              <a:t>barnesamtalen</a:t>
            </a:r>
            <a:r>
              <a:rPr lang="nb-NO" sz="1000" dirty="0" smtClean="0">
                <a:solidFill>
                  <a:prstClr val="black"/>
                </a:solidFill>
                <a:hlinkClick r:id="rId5" action="ppaction://hlinkfile"/>
              </a:rPr>
              <a:t> </a:t>
            </a:r>
            <a:endParaRPr lang="nb-NO" sz="1100" b="1" dirty="0">
              <a:solidFill>
                <a:srgbClr val="FF0000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r>
              <a:rPr lang="nb-NO" sz="1000" dirty="0">
                <a:solidFill>
                  <a:prstClr val="black"/>
                </a:solidFill>
              </a:rPr>
              <a:t> </a:t>
            </a:r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</p:txBody>
      </p:sp>
      <p:sp>
        <p:nvSpPr>
          <p:cNvPr id="22" name="Bildeforklaring med linje 1 21"/>
          <p:cNvSpPr/>
          <p:nvPr/>
        </p:nvSpPr>
        <p:spPr>
          <a:xfrm>
            <a:off x="2386853" y="1667540"/>
            <a:ext cx="6541101" cy="963322"/>
          </a:xfrm>
          <a:prstGeom prst="borderCallout1">
            <a:avLst>
              <a:gd name="adj1" fmla="val 59334"/>
              <a:gd name="adj2" fmla="val -286"/>
              <a:gd name="adj3" fmla="val 45696"/>
              <a:gd name="adj4" fmla="val -836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schemeClr val="tx1"/>
                </a:solidFill>
              </a:rPr>
              <a:t>Hvem: </a:t>
            </a:r>
            <a:r>
              <a:rPr lang="nb-NO" sz="1000" dirty="0">
                <a:solidFill>
                  <a:schemeClr val="tx1"/>
                </a:solidFill>
              </a:rPr>
              <a:t>Alle ansatte som er stedlig </a:t>
            </a:r>
            <a:r>
              <a:rPr lang="nb-NO" sz="1000" dirty="0" smtClean="0">
                <a:solidFill>
                  <a:schemeClr val="tx1"/>
                </a:solidFill>
              </a:rPr>
              <a:t>i barnehagen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inkludert renholdspersonalet, </a:t>
            </a:r>
            <a:r>
              <a:rPr lang="nb-NO" sz="1000" dirty="0" smtClean="0">
                <a:solidFill>
                  <a:prstClr val="black"/>
                </a:solidFill>
              </a:rPr>
              <a:t>vaktmester </a:t>
            </a:r>
            <a:r>
              <a:rPr lang="nb-NO" sz="1000" dirty="0">
                <a:solidFill>
                  <a:prstClr val="black"/>
                </a:solidFill>
              </a:rPr>
              <a:t>eller annet personale. 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Hvordan:</a:t>
            </a:r>
            <a:r>
              <a:rPr lang="nb-NO" sz="1000" dirty="0">
                <a:solidFill>
                  <a:prstClr val="black"/>
                </a:solidFill>
              </a:rPr>
              <a:t> Varsle </a:t>
            </a:r>
            <a:r>
              <a:rPr lang="nb-NO" sz="1000" dirty="0" smtClean="0">
                <a:solidFill>
                  <a:prstClr val="black"/>
                </a:solidFill>
              </a:rPr>
              <a:t>styrer</a:t>
            </a:r>
            <a:r>
              <a:rPr lang="nb-NO" sz="1000" dirty="0" smtClean="0">
                <a:solidFill>
                  <a:prstClr val="black"/>
                </a:solidFill>
              </a:rPr>
              <a:t>, </a:t>
            </a:r>
            <a:r>
              <a:rPr lang="nb-NO" sz="1000" dirty="0">
                <a:solidFill>
                  <a:prstClr val="black"/>
                </a:solidFill>
              </a:rPr>
              <a:t>eller annen ved </a:t>
            </a:r>
            <a:r>
              <a:rPr lang="nb-NO" sz="1000" dirty="0" smtClean="0">
                <a:solidFill>
                  <a:prstClr val="black"/>
                </a:solidFill>
              </a:rPr>
              <a:t>barnehagen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som har fått delegert oppgaven, ved all mistanke om eller kjennskap til en </a:t>
            </a:r>
            <a:r>
              <a:rPr lang="nb-NO" sz="1000" dirty="0" smtClean="0">
                <a:solidFill>
                  <a:prstClr val="black"/>
                </a:solidFill>
              </a:rPr>
              <a:t>barnet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som ikke har et trygt og godt </a:t>
            </a:r>
            <a:r>
              <a:rPr lang="nb-NO" sz="1000" dirty="0" smtClean="0">
                <a:solidFill>
                  <a:prstClr val="black"/>
                </a:solidFill>
              </a:rPr>
              <a:t>barnehage</a:t>
            </a:r>
            <a:r>
              <a:rPr lang="nb-NO" sz="1000" dirty="0" smtClean="0">
                <a:solidFill>
                  <a:prstClr val="black"/>
                </a:solidFill>
              </a:rPr>
              <a:t>miljø</a:t>
            </a:r>
            <a:r>
              <a:rPr lang="nb-NO" sz="1000" dirty="0">
                <a:solidFill>
                  <a:prstClr val="black"/>
                </a:solidFill>
              </a:rPr>
              <a:t>.</a:t>
            </a:r>
            <a:endParaRPr lang="nb-NO" sz="1000" b="1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Verktøy: </a:t>
            </a:r>
            <a:r>
              <a:rPr lang="nb-NO" sz="1000" dirty="0" smtClean="0">
                <a:solidFill>
                  <a:schemeClr val="tx1"/>
                </a:solidFill>
                <a:hlinkClick r:id="rId6" action="ppaction://hlinkfile"/>
              </a:rPr>
              <a:t>Varslingsskjema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140281"/>
              </p:ext>
            </p:extLst>
          </p:nvPr>
        </p:nvGraphicFramePr>
        <p:xfrm>
          <a:off x="181920" y="1124744"/>
          <a:ext cx="1805289" cy="4517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Rektangel 11"/>
          <p:cNvSpPr/>
          <p:nvPr/>
        </p:nvSpPr>
        <p:spPr>
          <a:xfrm>
            <a:off x="192792" y="5805264"/>
            <a:ext cx="1802881" cy="8933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Den ansatte som har sitt virke </a:t>
            </a:r>
            <a:r>
              <a:rPr lang="nb-NO" sz="1400" dirty="0" smtClean="0">
                <a:solidFill>
                  <a:schemeClr val="tx1"/>
                </a:solidFill>
              </a:rPr>
              <a:t>i barnehagen</a:t>
            </a:r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0" name="Bildeforklaring med linje 1 9"/>
          <p:cNvSpPr/>
          <p:nvPr/>
        </p:nvSpPr>
        <p:spPr>
          <a:xfrm>
            <a:off x="2396446" y="5029450"/>
            <a:ext cx="6522051" cy="1098292"/>
          </a:xfrm>
          <a:prstGeom prst="borderCallout1">
            <a:avLst>
              <a:gd name="adj1" fmla="val 59249"/>
              <a:gd name="adj2" fmla="val -114"/>
              <a:gd name="adj3" fmla="val 43932"/>
              <a:gd name="adj4" fmla="val -6200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prstClr val="black"/>
                </a:solidFill>
              </a:rPr>
              <a:t>Hvem: </a:t>
            </a:r>
            <a:r>
              <a:rPr lang="nb-NO" sz="1000" dirty="0">
                <a:solidFill>
                  <a:prstClr val="black"/>
                </a:solidFill>
              </a:rPr>
              <a:t>Alle ansatte som er stedlig </a:t>
            </a:r>
            <a:r>
              <a:rPr lang="nb-NO" sz="1000" dirty="0" smtClean="0">
                <a:solidFill>
                  <a:prstClr val="black"/>
                </a:solidFill>
              </a:rPr>
              <a:t>i barnehagen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inkludert renholdspersonalet, vaktmester og leksehjelp eller annet personale.  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Hvordan: </a:t>
            </a:r>
            <a:r>
              <a:rPr lang="nb-NO" sz="1000" dirty="0">
                <a:solidFill>
                  <a:prstClr val="black"/>
                </a:solidFill>
              </a:rPr>
              <a:t>Alle </a:t>
            </a:r>
            <a:r>
              <a:rPr lang="nb-NO" sz="1000" dirty="0" smtClean="0">
                <a:solidFill>
                  <a:prstClr val="black"/>
                </a:solidFill>
              </a:rPr>
              <a:t>barn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har rett til et trygt og godt </a:t>
            </a:r>
            <a:r>
              <a:rPr lang="nb-NO" sz="1000" dirty="0" err="1" smtClean="0">
                <a:solidFill>
                  <a:prstClr val="black"/>
                </a:solidFill>
              </a:rPr>
              <a:t>barnehage</a:t>
            </a:r>
            <a:r>
              <a:rPr lang="nb-NO" sz="1000" dirty="0" err="1" smtClean="0">
                <a:solidFill>
                  <a:prstClr val="black"/>
                </a:solidFill>
              </a:rPr>
              <a:t>emiljø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som fremmer helse, trivsel og læring. Å følge med er en plikt for den enkelte til å være årvåken og aktivt følge med hvordan eleven har det på skolen, hvordan elevene agerer hver for seg og seg i mellom. </a:t>
            </a:r>
          </a:p>
          <a:p>
            <a:r>
              <a:rPr lang="nb-NO" sz="1000" b="1" dirty="0">
                <a:solidFill>
                  <a:srgbClr val="FF0000"/>
                </a:solidFill>
              </a:rPr>
              <a:t>Verktøy:  </a:t>
            </a:r>
            <a:r>
              <a:rPr lang="nb-NO" sz="1000" dirty="0">
                <a:solidFill>
                  <a:schemeClr val="tx1"/>
                </a:solidFill>
              </a:rPr>
              <a:t>1</a:t>
            </a:r>
            <a:r>
              <a:rPr lang="nb-NO" sz="1000" b="1" dirty="0">
                <a:solidFill>
                  <a:schemeClr val="tx1"/>
                </a:solidFill>
                <a:hlinkClick r:id="rId3" action="ppaction://hlinkfile"/>
              </a:rPr>
              <a:t>)</a:t>
            </a:r>
            <a:r>
              <a:rPr lang="nb-NO" sz="1000" dirty="0">
                <a:solidFill>
                  <a:prstClr val="black"/>
                </a:solidFill>
                <a:hlinkClick r:id="rId3" action="ppaction://hlinkfile"/>
              </a:rPr>
              <a:t>Observasjonsskjema</a:t>
            </a:r>
            <a:r>
              <a:rPr lang="nb-NO" sz="1000" dirty="0">
                <a:solidFill>
                  <a:prstClr val="black"/>
                </a:solidFill>
              </a:rPr>
              <a:t> </a:t>
            </a:r>
            <a:endParaRPr lang="nb-NO" sz="1000" b="1" dirty="0">
              <a:solidFill>
                <a:srgbClr val="FF0000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Veileder</a:t>
            </a:r>
            <a:r>
              <a:rPr lang="nb-NO" sz="1000" dirty="0">
                <a:solidFill>
                  <a:srgbClr val="FF0000"/>
                </a:solidFill>
              </a:rPr>
              <a:t>: </a:t>
            </a:r>
            <a:r>
              <a:rPr lang="nb-NO" sz="1000" dirty="0">
                <a:solidFill>
                  <a:schemeClr val="tx1"/>
                </a:solidFill>
              </a:rPr>
              <a:t>1) Forebyggende arbeid i Plan for trygt og godt skolemiljø 3) </a:t>
            </a:r>
            <a:r>
              <a:rPr lang="nb-NO" sz="1000" dirty="0">
                <a:solidFill>
                  <a:schemeClr val="tx1"/>
                </a:solidFill>
                <a:hlinkClick r:id="rId12" action="ppaction://hlinkfile"/>
              </a:rPr>
              <a:t>Tjenestekatalogen</a:t>
            </a:r>
            <a:endParaRPr lang="nb-NO" sz="1000" dirty="0">
              <a:solidFill>
                <a:srgbClr val="FF0000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endParaRPr lang="nb-NO" sz="1000" dirty="0">
              <a:solidFill>
                <a:prstClr val="black"/>
              </a:solidFill>
            </a:endParaRPr>
          </a:p>
          <a:p>
            <a:r>
              <a:rPr lang="nb-NO" sz="1000" dirty="0">
                <a:solidFill>
                  <a:prstClr val="black"/>
                </a:solidFill>
              </a:rPr>
              <a:t> </a:t>
            </a:r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  <a:p>
            <a:endParaRPr lang="nb-NO" sz="1000" b="1" dirty="0">
              <a:solidFill>
                <a:prstClr val="black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315520" y="831562"/>
            <a:ext cx="648072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nb-NO" sz="1000" b="1" dirty="0">
                <a:solidFill>
                  <a:prstClr val="black"/>
                </a:solidFill>
              </a:rPr>
              <a:t>§ </a:t>
            </a:r>
            <a:r>
              <a:rPr lang="nb-NO" sz="1000" b="1" dirty="0" smtClean="0">
                <a:solidFill>
                  <a:prstClr val="black"/>
                </a:solidFill>
              </a:rPr>
              <a:t>42</a:t>
            </a:r>
            <a:r>
              <a:rPr lang="nb-NO" sz="1000" b="1" dirty="0" smtClean="0">
                <a:solidFill>
                  <a:prstClr val="black"/>
                </a:solidFill>
              </a:rPr>
              <a:t>: </a:t>
            </a:r>
            <a:r>
              <a:rPr lang="nb-NO" sz="1000" dirty="0">
                <a:solidFill>
                  <a:prstClr val="black"/>
                </a:solidFill>
              </a:rPr>
              <a:t>Når en elev sier at skolemiljøet ikke er trygt og godt , skal skolen så langt det finnes egnede tiltak sørge for at </a:t>
            </a:r>
            <a:r>
              <a:rPr lang="nb-NO" sz="1000" dirty="0" smtClean="0">
                <a:solidFill>
                  <a:prstClr val="black"/>
                </a:solidFill>
              </a:rPr>
              <a:t>barnet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får et trygt og godt </a:t>
            </a:r>
            <a:r>
              <a:rPr lang="nb-NO" sz="1000" dirty="0" smtClean="0">
                <a:solidFill>
                  <a:prstClr val="black"/>
                </a:solidFill>
              </a:rPr>
              <a:t>barnehage</a:t>
            </a:r>
            <a:r>
              <a:rPr lang="nb-NO" sz="1000" dirty="0" smtClean="0">
                <a:solidFill>
                  <a:prstClr val="black"/>
                </a:solidFill>
              </a:rPr>
              <a:t>miljø</a:t>
            </a:r>
            <a:r>
              <a:rPr lang="nb-NO" sz="1000" dirty="0">
                <a:solidFill>
                  <a:prstClr val="black"/>
                </a:solidFill>
              </a:rPr>
              <a:t>. Det samme gjelder når en undesøkelse viser at </a:t>
            </a:r>
            <a:r>
              <a:rPr lang="nb-NO" sz="1000" dirty="0" smtClean="0">
                <a:solidFill>
                  <a:prstClr val="black"/>
                </a:solidFill>
              </a:rPr>
              <a:t>et barn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ikke har et trygt og godt </a:t>
            </a:r>
            <a:r>
              <a:rPr lang="nb-NO" sz="1000" dirty="0" smtClean="0">
                <a:solidFill>
                  <a:prstClr val="black"/>
                </a:solidFill>
              </a:rPr>
              <a:t>barnehage</a:t>
            </a:r>
            <a:r>
              <a:rPr lang="nb-NO" sz="1000" dirty="0" smtClean="0">
                <a:solidFill>
                  <a:prstClr val="black"/>
                </a:solidFill>
              </a:rPr>
              <a:t>miljø</a:t>
            </a:r>
            <a:r>
              <a:rPr lang="nb-NO" sz="1000" dirty="0">
                <a:solidFill>
                  <a:prstClr val="black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5259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2404" y="41529"/>
            <a:ext cx="8229600" cy="706090"/>
          </a:xfrm>
        </p:spPr>
        <p:txBody>
          <a:bodyPr>
            <a:normAutofit/>
          </a:bodyPr>
          <a:lstStyle/>
          <a:p>
            <a:r>
              <a:rPr lang="nb-NO" sz="2400" b="1" dirty="0">
                <a:solidFill>
                  <a:srgbClr val="002060"/>
                </a:solidFill>
              </a:rPr>
              <a:t>Handlingsveileder </a:t>
            </a:r>
            <a:r>
              <a:rPr lang="nb-NO" sz="2400" b="1" dirty="0" smtClean="0">
                <a:solidFill>
                  <a:srgbClr val="002060"/>
                </a:solidFill>
              </a:rPr>
              <a:t>§</a:t>
            </a:r>
            <a:r>
              <a:rPr lang="nb-NO" sz="2400" b="1" dirty="0" smtClean="0">
                <a:solidFill>
                  <a:srgbClr val="002060"/>
                </a:solidFill>
              </a:rPr>
              <a:t>42</a:t>
            </a:r>
            <a:r>
              <a:rPr lang="nb-NO" sz="2400" b="1" dirty="0">
                <a:solidFill>
                  <a:srgbClr val="002060"/>
                </a:solidFill>
              </a:rPr>
              <a:t> </a:t>
            </a:r>
            <a:r>
              <a:rPr lang="nb-NO" sz="2400" b="1" dirty="0" smtClean="0">
                <a:solidFill>
                  <a:srgbClr val="002060"/>
                </a:solidFill>
              </a:rPr>
              <a:t>barnehagens</a:t>
            </a:r>
            <a:r>
              <a:rPr lang="nb-NO" sz="2400" b="1" dirty="0" smtClean="0">
                <a:solidFill>
                  <a:srgbClr val="002060"/>
                </a:solidFill>
              </a:rPr>
              <a:t> </a:t>
            </a:r>
            <a:r>
              <a:rPr lang="nb-NO" sz="2400" b="1" dirty="0">
                <a:solidFill>
                  <a:srgbClr val="002060"/>
                </a:solidFill>
              </a:rPr>
              <a:t>aktivitetsplikt </a:t>
            </a:r>
          </a:p>
        </p:txBody>
      </p:sp>
      <p:sp>
        <p:nvSpPr>
          <p:cNvPr id="20" name="Bildeforklaring med linje 1 19"/>
          <p:cNvSpPr/>
          <p:nvPr/>
        </p:nvSpPr>
        <p:spPr>
          <a:xfrm>
            <a:off x="2481175" y="4951024"/>
            <a:ext cx="6408712" cy="1906976"/>
          </a:xfrm>
          <a:prstGeom prst="borderCallout1">
            <a:avLst>
              <a:gd name="adj1" fmla="val 59291"/>
              <a:gd name="adj2" fmla="val -378"/>
              <a:gd name="adj3" fmla="val 8007"/>
              <a:gd name="adj4" fmla="val -6618"/>
            </a:avLst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schemeClr val="tx1"/>
                </a:solidFill>
              </a:rPr>
              <a:t>Hvem: </a:t>
            </a:r>
            <a:r>
              <a:rPr lang="nb-NO" sz="1000" dirty="0" smtClean="0">
                <a:solidFill>
                  <a:schemeClr val="tx1"/>
                </a:solidFill>
              </a:rPr>
              <a:t>Styrer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chemeClr val="tx1"/>
                </a:solidFill>
              </a:rPr>
              <a:t>Hva:  </a:t>
            </a:r>
            <a:r>
              <a:rPr lang="nb-NO" sz="1000" dirty="0">
                <a:solidFill>
                  <a:schemeClr val="tx1"/>
                </a:solidFill>
              </a:rPr>
              <a:t>Lytte til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. </a:t>
            </a:r>
            <a:r>
              <a:rPr lang="nb-NO" sz="1000" dirty="0">
                <a:solidFill>
                  <a:schemeClr val="tx1"/>
                </a:solidFill>
              </a:rPr>
              <a:t>Barnekonvensjonen, artikkel 12.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chemeClr val="tx1"/>
                </a:solidFill>
              </a:rPr>
              <a:t>Hvordan: </a:t>
            </a:r>
            <a:r>
              <a:rPr lang="nb-NO" sz="1000" dirty="0" smtClean="0">
                <a:solidFill>
                  <a:schemeClr val="tx1"/>
                </a:solidFill>
              </a:rPr>
              <a:t>Barnets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opplevelse av ikke å ha det trygt og </a:t>
            </a:r>
            <a:r>
              <a:rPr lang="nb-NO" sz="1000" dirty="0" smtClean="0">
                <a:solidFill>
                  <a:schemeClr val="tx1"/>
                </a:solidFill>
              </a:rPr>
              <a:t>godt i barnehagen </a:t>
            </a:r>
            <a:r>
              <a:rPr lang="nb-NO" sz="1000" dirty="0">
                <a:solidFill>
                  <a:schemeClr val="tx1"/>
                </a:solidFill>
              </a:rPr>
              <a:t>utløser alltid en plikt for </a:t>
            </a:r>
            <a:r>
              <a:rPr lang="nb-NO" sz="1000" dirty="0" smtClean="0">
                <a:solidFill>
                  <a:schemeClr val="tx1"/>
                </a:solidFill>
              </a:rPr>
              <a:t>styrer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til å: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chemeClr val="tx1"/>
                </a:solidFill>
              </a:rPr>
              <a:t>snarest få frem barnets opplevelse ved  å snakke og lytte til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, </a:t>
            </a:r>
            <a:r>
              <a:rPr lang="nb-NO" sz="1000" dirty="0">
                <a:solidFill>
                  <a:schemeClr val="tx1"/>
                </a:solidFill>
              </a:rPr>
              <a:t>samtale med andre involverte og skaffe til veie objektiv fakta. Dette kan være forhold bakover i tid, og hvilke forhold i </a:t>
            </a:r>
            <a:r>
              <a:rPr lang="nb-NO" sz="1000" dirty="0" smtClean="0">
                <a:solidFill>
                  <a:schemeClr val="tx1"/>
                </a:solidFill>
              </a:rPr>
              <a:t>barnets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omgivelser nå som påvirker hvordan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opplever hverdagen </a:t>
            </a:r>
            <a:r>
              <a:rPr lang="nb-NO" sz="1000" dirty="0" smtClean="0">
                <a:solidFill>
                  <a:schemeClr val="tx1"/>
                </a:solidFill>
              </a:rPr>
              <a:t>i barnehagen</a:t>
            </a:r>
            <a:r>
              <a:rPr lang="nb-NO" sz="1000" dirty="0" smtClean="0">
                <a:solidFill>
                  <a:schemeClr val="tx1"/>
                </a:solidFill>
              </a:rPr>
              <a:t>.  </a:t>
            </a:r>
            <a:r>
              <a:rPr lang="nb-NO" sz="1000" dirty="0">
                <a:solidFill>
                  <a:schemeClr val="tx1"/>
                </a:solidFill>
              </a:rPr>
              <a:t>Fakta handler også om </a:t>
            </a:r>
            <a:r>
              <a:rPr lang="nb-NO" sz="1000" dirty="0" smtClean="0">
                <a:solidFill>
                  <a:schemeClr val="tx1"/>
                </a:solidFill>
              </a:rPr>
              <a:t>miljøet </a:t>
            </a:r>
            <a:r>
              <a:rPr lang="nb-NO" sz="1000" dirty="0">
                <a:solidFill>
                  <a:schemeClr val="tx1"/>
                </a:solidFill>
              </a:rPr>
              <a:t>og organiseringen av </a:t>
            </a:r>
            <a:r>
              <a:rPr lang="nb-NO" sz="1000" dirty="0" smtClean="0">
                <a:solidFill>
                  <a:schemeClr val="tx1"/>
                </a:solidFill>
              </a:rPr>
              <a:t>oppfølgingen. </a:t>
            </a:r>
            <a:r>
              <a:rPr lang="nb-NO" sz="1000" dirty="0">
                <a:solidFill>
                  <a:schemeClr val="tx1"/>
                </a:solidFill>
              </a:rPr>
              <a:t>En analyse av alle undersøkelsene skal ende opp i </a:t>
            </a:r>
            <a:r>
              <a:rPr lang="nb-NO" sz="1000" dirty="0" smtClean="0">
                <a:solidFill>
                  <a:schemeClr val="tx1"/>
                </a:solidFill>
              </a:rPr>
              <a:t>hvilken </a:t>
            </a:r>
            <a:r>
              <a:rPr lang="nb-NO" sz="1000" dirty="0" err="1" smtClean="0">
                <a:solidFill>
                  <a:schemeClr val="tx1"/>
                </a:solidFill>
              </a:rPr>
              <a:t>utfotdring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som skal løses for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. </a:t>
            </a: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>
                <a:solidFill>
                  <a:schemeClr val="tx1"/>
                </a:solidFill>
              </a:rPr>
              <a:t>Foreldrene skal informeres.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00" dirty="0" err="1" smtClean="0">
                <a:solidFill>
                  <a:schemeClr val="tx1"/>
                </a:solidFill>
              </a:rPr>
              <a:t>bhg</a:t>
            </a:r>
            <a:r>
              <a:rPr lang="nb-NO" sz="1000" dirty="0" err="1" smtClean="0">
                <a:solidFill>
                  <a:schemeClr val="tx1"/>
                </a:solidFill>
              </a:rPr>
              <a:t>eier</a:t>
            </a:r>
            <a:r>
              <a:rPr lang="nb-NO" sz="1000" dirty="0" smtClean="0">
                <a:solidFill>
                  <a:schemeClr val="tx1"/>
                </a:solidFill>
              </a:rPr>
              <a:t> informeres.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Verktøy:</a:t>
            </a:r>
            <a:r>
              <a:rPr lang="nb-NO" sz="1000" dirty="0">
                <a:solidFill>
                  <a:schemeClr val="tx1"/>
                </a:solidFill>
              </a:rPr>
              <a:t> 1)</a:t>
            </a:r>
            <a:r>
              <a:rPr lang="nb-NO" sz="1000" dirty="0">
                <a:solidFill>
                  <a:schemeClr val="tx1"/>
                </a:solidFill>
                <a:hlinkClick r:id="rId2" action="ppaction://hlinkfile"/>
              </a:rPr>
              <a:t> </a:t>
            </a:r>
            <a:r>
              <a:rPr lang="nb-NO" sz="1000" dirty="0">
                <a:solidFill>
                  <a:prstClr val="black"/>
                </a:solidFill>
                <a:hlinkClick r:id="rId3" action="ppaction://hlinkfile"/>
              </a:rPr>
              <a:t>Undersøkelsesskjema </a:t>
            </a:r>
            <a:r>
              <a:rPr lang="nb-NO" sz="1000" dirty="0">
                <a:solidFill>
                  <a:schemeClr val="tx1"/>
                </a:solidFill>
                <a:hlinkClick r:id="rId2" action="ppaction://hlinkfile"/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2)Planen for trygt og godt skolemiljø 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Veileder:  </a:t>
            </a:r>
            <a:r>
              <a:rPr lang="nb-NO" sz="1000" dirty="0">
                <a:solidFill>
                  <a:schemeClr val="tx1"/>
                </a:solidFill>
              </a:rPr>
              <a:t>1)</a:t>
            </a:r>
            <a:r>
              <a:rPr lang="nb-NO" sz="1000" dirty="0">
                <a:solidFill>
                  <a:prstClr val="black"/>
                </a:solidFill>
                <a:hlinkClick r:id="rId4" action="ppaction://hlinkfile"/>
              </a:rPr>
              <a:t> Mal for </a:t>
            </a:r>
            <a:r>
              <a:rPr lang="nb-NO" sz="1000" dirty="0" smtClean="0">
                <a:solidFill>
                  <a:prstClr val="black"/>
                </a:solidFill>
                <a:hlinkClick r:id="rId4" action="ppaction://hlinkfile"/>
              </a:rPr>
              <a:t> barnesamtale </a:t>
            </a:r>
            <a:r>
              <a:rPr lang="nb-NO" sz="1000" dirty="0">
                <a:solidFill>
                  <a:schemeClr val="tx1"/>
                </a:solidFill>
              </a:rPr>
              <a:t>2) </a:t>
            </a:r>
            <a:r>
              <a:rPr lang="nb-NO" sz="1000" dirty="0" err="1" smtClean="0">
                <a:solidFill>
                  <a:schemeClr val="tx1"/>
                </a:solidFill>
                <a:hlinkClick r:id="rId5"/>
              </a:rPr>
              <a:t>FNsbarnekonvensjon</a:t>
            </a:r>
            <a:r>
              <a:rPr lang="nb-NO" sz="1000" dirty="0" smtClean="0">
                <a:solidFill>
                  <a:schemeClr val="tx1"/>
                </a:solidFill>
                <a:hlinkClick r:id="rId5"/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 </a:t>
            </a:r>
            <a:r>
              <a:rPr lang="nb-NO" sz="1000" dirty="0" smtClean="0">
                <a:solidFill>
                  <a:schemeClr val="tx1"/>
                </a:solidFill>
              </a:rPr>
              <a:t>3) 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  <a:hlinkClick r:id="rId6" action="ppaction://hlinkfile"/>
              </a:rPr>
              <a:t>Skjema for pedagogisk analyse. 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u="sng" dirty="0">
              <a:solidFill>
                <a:schemeClr val="tx1"/>
              </a:solidFill>
            </a:endParaRPr>
          </a:p>
        </p:txBody>
      </p:sp>
      <p:graphicFrame>
        <p:nvGraphicFramePr>
          <p:cNvPr id="13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701316"/>
              </p:ext>
            </p:extLst>
          </p:nvPr>
        </p:nvGraphicFramePr>
        <p:xfrm>
          <a:off x="251520" y="1268761"/>
          <a:ext cx="1822858" cy="4644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Bildeforklaring med linje 1 13"/>
          <p:cNvSpPr/>
          <p:nvPr/>
        </p:nvSpPr>
        <p:spPr>
          <a:xfrm>
            <a:off x="2487717" y="2897312"/>
            <a:ext cx="6402170" cy="2053712"/>
          </a:xfrm>
          <a:prstGeom prst="borderCallout1">
            <a:avLst>
              <a:gd name="adj1" fmla="val 51980"/>
              <a:gd name="adj2" fmla="val 68"/>
              <a:gd name="adj3" fmla="val 25467"/>
              <a:gd name="adj4" fmla="val -6821"/>
            </a:avLst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schemeClr val="tx1"/>
                </a:solidFill>
              </a:rPr>
              <a:t>Hvem: </a:t>
            </a:r>
            <a:r>
              <a:rPr lang="nb-NO" sz="1000" dirty="0">
                <a:solidFill>
                  <a:schemeClr val="tx1"/>
                </a:solidFill>
              </a:rPr>
              <a:t>Rektor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Hva:  </a:t>
            </a:r>
            <a:r>
              <a:rPr lang="nb-NO" sz="1000" dirty="0">
                <a:solidFill>
                  <a:schemeClr val="tx1"/>
                </a:solidFill>
              </a:rPr>
              <a:t>Utarbeide en aktivitetsplan.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Hvordan: </a:t>
            </a:r>
            <a:r>
              <a:rPr lang="nb-NO" sz="1000" dirty="0">
                <a:solidFill>
                  <a:schemeClr val="tx1"/>
                </a:solidFill>
              </a:rPr>
              <a:t>Aktivitetsplanen skal være skriftlig og ta utgangspunkt i  </a:t>
            </a:r>
            <a:r>
              <a:rPr lang="nb-NO" sz="1000" dirty="0" smtClean="0">
                <a:solidFill>
                  <a:schemeClr val="tx1"/>
                </a:solidFill>
              </a:rPr>
              <a:t>hvilket utfordring som </a:t>
            </a:r>
            <a:r>
              <a:rPr lang="nb-NO" sz="1000" dirty="0">
                <a:solidFill>
                  <a:schemeClr val="tx1"/>
                </a:solidFill>
              </a:rPr>
              <a:t>skal løses for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. </a:t>
            </a:r>
            <a:r>
              <a:rPr lang="nb-NO" sz="1000" dirty="0">
                <a:solidFill>
                  <a:schemeClr val="tx1"/>
                </a:solidFill>
              </a:rPr>
              <a:t>Den skal inneholde hvilke tiltak som er satt i verk eller som skal settes i verk, og tidspunkt for evaluering.  </a:t>
            </a:r>
            <a:r>
              <a:rPr lang="nb-NO" sz="1000" dirty="0" smtClean="0">
                <a:solidFill>
                  <a:schemeClr val="tx1"/>
                </a:solidFill>
              </a:rPr>
              <a:t>Barnehagen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er forpliktet til å vurdere </a:t>
            </a:r>
            <a:r>
              <a:rPr lang="nb-NO" sz="1000" dirty="0" smtClean="0">
                <a:solidFill>
                  <a:schemeClr val="tx1"/>
                </a:solidFill>
              </a:rPr>
              <a:t>barnets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beste. </a:t>
            </a:r>
            <a:r>
              <a:rPr lang="nb-NO" sz="1000" dirty="0" smtClean="0">
                <a:solidFill>
                  <a:schemeClr val="tx1"/>
                </a:solidFill>
              </a:rPr>
              <a:t>Styrer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skal bruke all fakta fra undersøkelsesfasen til å vurdere hvilke tiltak som er egnede og tilstrekkelige for å bidra til at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får et trygt og godt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miljø</a:t>
            </a:r>
            <a:r>
              <a:rPr lang="nb-NO" sz="1000" dirty="0">
                <a:solidFill>
                  <a:schemeClr val="tx1"/>
                </a:solidFill>
              </a:rPr>
              <a:t>. </a:t>
            </a:r>
            <a:r>
              <a:rPr lang="nb-NO" sz="1000" dirty="0" smtClean="0">
                <a:solidFill>
                  <a:schemeClr val="tx1"/>
                </a:solidFill>
              </a:rPr>
              <a:t>Barnets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stemme skal tillegges vekt også i tiltakene. Dersom tiltak rettes mot </a:t>
            </a:r>
            <a:r>
              <a:rPr lang="nb-NO" sz="1000" dirty="0" smtClean="0">
                <a:solidFill>
                  <a:schemeClr val="tx1"/>
                </a:solidFill>
              </a:rPr>
              <a:t>andre barn, </a:t>
            </a:r>
            <a:r>
              <a:rPr lang="nb-NO" sz="1000" dirty="0">
                <a:solidFill>
                  <a:schemeClr val="tx1"/>
                </a:solidFill>
              </a:rPr>
              <a:t>må disse </a:t>
            </a:r>
            <a:r>
              <a:rPr lang="nb-NO" sz="1000" dirty="0" smtClean="0">
                <a:solidFill>
                  <a:schemeClr val="tx1"/>
                </a:solidFill>
              </a:rPr>
              <a:t>barna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høres. Tiltakene kan rettes mot </a:t>
            </a:r>
            <a:r>
              <a:rPr lang="nb-NO" sz="1000" dirty="0" smtClean="0">
                <a:solidFill>
                  <a:schemeClr val="tx1"/>
                </a:solidFill>
              </a:rPr>
              <a:t>barnehagemiljøet, </a:t>
            </a:r>
            <a:r>
              <a:rPr lang="nb-NO" sz="1000" dirty="0">
                <a:solidFill>
                  <a:schemeClr val="tx1"/>
                </a:solidFill>
              </a:rPr>
              <a:t>pedagogisk tilrettelegging, </a:t>
            </a:r>
            <a:r>
              <a:rPr lang="nb-NO" sz="1000" dirty="0" smtClean="0">
                <a:solidFill>
                  <a:schemeClr val="tx1"/>
                </a:solidFill>
              </a:rPr>
              <a:t>ledelse </a:t>
            </a:r>
            <a:r>
              <a:rPr lang="nb-NO" sz="1000" dirty="0">
                <a:solidFill>
                  <a:schemeClr val="tx1"/>
                </a:solidFill>
              </a:rPr>
              <a:t>og mot </a:t>
            </a:r>
            <a:r>
              <a:rPr lang="nb-NO" sz="1000" dirty="0" smtClean="0">
                <a:solidFill>
                  <a:schemeClr val="tx1"/>
                </a:solidFill>
              </a:rPr>
              <a:t>barns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handlinger. Tiltaksplikten kan også gjelde for 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hendelser i fritiden som påvirker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hverdagen</a:t>
            </a:r>
            <a:r>
              <a:rPr lang="nb-NO" sz="1000" dirty="0">
                <a:solidFill>
                  <a:schemeClr val="tx1"/>
                </a:solidFill>
              </a:rPr>
              <a:t>. </a:t>
            </a:r>
          </a:p>
          <a:p>
            <a:r>
              <a:rPr lang="nb-NO" sz="1000" dirty="0">
                <a:solidFill>
                  <a:schemeClr val="tx1"/>
                </a:solidFill>
              </a:rPr>
              <a:t> </a:t>
            </a:r>
            <a:r>
              <a:rPr lang="nb-NO" sz="1000" b="1" dirty="0">
                <a:solidFill>
                  <a:srgbClr val="FF0000"/>
                </a:solidFill>
              </a:rPr>
              <a:t>Verktøy:  </a:t>
            </a:r>
            <a:r>
              <a:rPr lang="nb-NO" sz="1000" dirty="0">
                <a:solidFill>
                  <a:schemeClr val="tx1"/>
                </a:solidFill>
              </a:rPr>
              <a:t>1) </a:t>
            </a:r>
            <a:r>
              <a:rPr lang="nb-NO" sz="1000" dirty="0">
                <a:solidFill>
                  <a:schemeClr val="tx1"/>
                </a:solidFill>
                <a:hlinkClick r:id="rId12" action="ppaction://hlinkfile"/>
              </a:rPr>
              <a:t>Aktivitetsplan</a:t>
            </a:r>
            <a:r>
              <a:rPr lang="nb-NO" sz="1000" dirty="0">
                <a:solidFill>
                  <a:schemeClr val="tx1"/>
                </a:solidFill>
              </a:rPr>
              <a:t> 2) </a:t>
            </a:r>
            <a:r>
              <a:rPr lang="nb-NO" sz="1000" dirty="0">
                <a:solidFill>
                  <a:schemeClr val="tx1"/>
                </a:solidFill>
                <a:hlinkClick r:id="rId13"/>
              </a:rPr>
              <a:t>Stafettloggen</a:t>
            </a:r>
            <a:r>
              <a:rPr lang="nb-NO" sz="1000" dirty="0">
                <a:solidFill>
                  <a:schemeClr val="tx1"/>
                </a:solidFill>
              </a:rPr>
              <a:t> 3) Plan for trygt og godt </a:t>
            </a:r>
            <a:r>
              <a:rPr lang="nb-NO" sz="1000" dirty="0" smtClean="0">
                <a:solidFill>
                  <a:schemeClr val="tx1"/>
                </a:solidFill>
              </a:rPr>
              <a:t>barnehagemiljø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Veileder: 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1</a:t>
            </a:r>
            <a:r>
              <a:rPr lang="nb-NO" sz="1000" dirty="0" smtClean="0">
                <a:solidFill>
                  <a:schemeClr val="tx1"/>
                </a:solidFill>
              </a:rPr>
              <a:t>) </a:t>
            </a:r>
            <a:r>
              <a:rPr lang="nb-NO" sz="1000" dirty="0">
                <a:solidFill>
                  <a:schemeClr val="tx1"/>
                </a:solidFill>
                <a:hlinkClick r:id="rId5"/>
              </a:rPr>
              <a:t>FNs barnekonvensjon </a:t>
            </a:r>
            <a:r>
              <a:rPr lang="nb-NO" sz="1000" dirty="0">
                <a:solidFill>
                  <a:schemeClr val="tx1"/>
                </a:solidFill>
              </a:rPr>
              <a:t>2</a:t>
            </a:r>
            <a:r>
              <a:rPr lang="nb-NO" sz="1000" dirty="0" smtClean="0">
                <a:solidFill>
                  <a:schemeClr val="tx1"/>
                </a:solidFill>
              </a:rPr>
              <a:t>) </a:t>
            </a:r>
            <a:r>
              <a:rPr lang="nb-NO" sz="1000" dirty="0">
                <a:solidFill>
                  <a:schemeClr val="tx1"/>
                </a:solidFill>
                <a:hlinkClick r:id="rId14"/>
              </a:rPr>
              <a:t>Elevens beste- vurdering </a:t>
            </a:r>
            <a:r>
              <a:rPr lang="nb-NO" sz="1000" dirty="0" err="1">
                <a:solidFill>
                  <a:schemeClr val="tx1"/>
                </a:solidFill>
                <a:hlinkClick r:id="rId14"/>
              </a:rPr>
              <a:t>iht</a:t>
            </a:r>
            <a:r>
              <a:rPr lang="nb-NO" sz="1000" dirty="0">
                <a:solidFill>
                  <a:schemeClr val="tx1"/>
                </a:solidFill>
                <a:hlinkClick r:id="rId14"/>
              </a:rPr>
              <a:t> </a:t>
            </a:r>
            <a:r>
              <a:rPr lang="nb-NO" sz="1000" dirty="0" smtClean="0">
                <a:solidFill>
                  <a:schemeClr val="tx1"/>
                </a:solidFill>
                <a:hlinkClick r:id="rId14"/>
              </a:rPr>
              <a:t>Barnekonvensjonen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b="1" dirty="0">
              <a:solidFill>
                <a:srgbClr val="FF0000"/>
              </a:solidFill>
            </a:endParaRPr>
          </a:p>
        </p:txBody>
      </p:sp>
      <p:sp>
        <p:nvSpPr>
          <p:cNvPr id="15" name="Bildeforklaring med linje 1 14"/>
          <p:cNvSpPr/>
          <p:nvPr/>
        </p:nvSpPr>
        <p:spPr>
          <a:xfrm>
            <a:off x="2497695" y="692696"/>
            <a:ext cx="6395628" cy="2204616"/>
          </a:xfrm>
          <a:prstGeom prst="borderCallout1">
            <a:avLst>
              <a:gd name="adj1" fmla="val 68279"/>
              <a:gd name="adj2" fmla="val -389"/>
              <a:gd name="adj3" fmla="val 45189"/>
              <a:gd name="adj4" fmla="val -6588"/>
            </a:avLst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schemeClr val="tx1"/>
                </a:solidFill>
              </a:rPr>
              <a:t>Hvem: </a:t>
            </a:r>
            <a:r>
              <a:rPr lang="nb-NO" sz="1000" dirty="0" smtClean="0">
                <a:solidFill>
                  <a:schemeClr val="tx1"/>
                </a:solidFill>
              </a:rPr>
              <a:t>styrer</a:t>
            </a:r>
            <a:endParaRPr lang="nb-NO" sz="1000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chemeClr val="tx1"/>
                </a:solidFill>
              </a:rPr>
              <a:t>Hva: </a:t>
            </a:r>
            <a:r>
              <a:rPr lang="nb-NO" sz="1000" dirty="0">
                <a:solidFill>
                  <a:schemeClr val="tx1"/>
                </a:solidFill>
              </a:rPr>
              <a:t>Evaluere aktivitetsplanen helt til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det trygt og godt.</a:t>
            </a:r>
          </a:p>
          <a:p>
            <a:r>
              <a:rPr lang="nb-NO" sz="1000" b="1" dirty="0">
                <a:solidFill>
                  <a:schemeClr val="tx1"/>
                </a:solidFill>
              </a:rPr>
              <a:t>Hvordan: </a:t>
            </a:r>
            <a:r>
              <a:rPr lang="nb-NO" sz="1000" dirty="0">
                <a:solidFill>
                  <a:schemeClr val="tx1"/>
                </a:solidFill>
              </a:rPr>
              <a:t>I evalueringen skal effekten av tiltakene i aktivitetsplanen vurderes. </a:t>
            </a:r>
          </a:p>
          <a:p>
            <a:r>
              <a:rPr lang="nb-NO" sz="1000" dirty="0">
                <a:solidFill>
                  <a:schemeClr val="tx1"/>
                </a:solidFill>
              </a:rPr>
              <a:t>Tiltaksplikten løper så lenge </a:t>
            </a:r>
            <a:r>
              <a:rPr lang="nb-NO" sz="1000" dirty="0" smtClean="0">
                <a:solidFill>
                  <a:schemeClr val="tx1"/>
                </a:solidFill>
              </a:rPr>
              <a:t>et barn </a:t>
            </a:r>
            <a:r>
              <a:rPr lang="nb-NO" sz="1000" dirty="0">
                <a:solidFill>
                  <a:schemeClr val="tx1"/>
                </a:solidFill>
              </a:rPr>
              <a:t>opplever at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miljøet </a:t>
            </a:r>
            <a:r>
              <a:rPr lang="nb-NO" sz="1000" dirty="0">
                <a:solidFill>
                  <a:schemeClr val="tx1"/>
                </a:solidFill>
              </a:rPr>
              <a:t>ikke er trygt og godt og det finnes egnede tiltak som kan settes inn. Aktivitetsplanen evalueres jevnlig i samarbeid med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og foresatte. I oppfølgingen bør det også vurderes om det er behov for å sikre at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et trygt og godt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miljø</a:t>
            </a:r>
            <a:r>
              <a:rPr lang="nb-NO" sz="1000" dirty="0">
                <a:solidFill>
                  <a:schemeClr val="tx1"/>
                </a:solidFill>
              </a:rPr>
              <a:t>. Eksempler for oppfølging over tid kan være jevnlige samtaler, bruk av anerkjennelse og få hjelp til gode og positive samspillrelasjoner. </a:t>
            </a:r>
          </a:p>
          <a:p>
            <a:r>
              <a:rPr lang="nb-NO" sz="1000" dirty="0">
                <a:solidFill>
                  <a:schemeClr val="tx1"/>
                </a:solidFill>
              </a:rPr>
              <a:t>Evalueringsmøter dokumenteres (Evalueringsskjema) og nummereres. Når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det trygt og godt, er saken  ferdigbehandlet. Dette skal fremkomme av skjemaet. </a:t>
            </a:r>
          </a:p>
          <a:p>
            <a:r>
              <a:rPr lang="nb-NO" sz="1000" dirty="0" smtClean="0">
                <a:solidFill>
                  <a:schemeClr val="tx1"/>
                </a:solidFill>
              </a:rPr>
              <a:t>Barnehagen </a:t>
            </a:r>
            <a:r>
              <a:rPr lang="nb-NO" sz="1000" dirty="0">
                <a:solidFill>
                  <a:schemeClr val="tx1"/>
                </a:solidFill>
              </a:rPr>
              <a:t>har oppfylt aktivitetsplikten når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et trygt og godt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miljø</a:t>
            </a:r>
            <a:r>
              <a:rPr lang="nb-NO" sz="1000" dirty="0">
                <a:solidFill>
                  <a:schemeClr val="tx1"/>
                </a:solidFill>
              </a:rPr>
              <a:t>. </a:t>
            </a:r>
            <a:r>
              <a:rPr lang="nb-NO" sz="1000" dirty="0" smtClean="0">
                <a:solidFill>
                  <a:schemeClr val="tx1"/>
                </a:solidFill>
              </a:rPr>
              <a:t>Barnehagen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nå gjort det som med rimelighet kan forventes i saken.  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Verktøy: </a:t>
            </a:r>
            <a:r>
              <a:rPr lang="nb-NO" sz="1000" dirty="0">
                <a:solidFill>
                  <a:schemeClr val="tx1"/>
                </a:solidFill>
              </a:rPr>
              <a:t>1)</a:t>
            </a:r>
            <a:r>
              <a:rPr lang="nb-NO" sz="1000" dirty="0">
                <a:solidFill>
                  <a:schemeClr val="tx1"/>
                </a:solidFill>
                <a:hlinkClick r:id="rId12" action="ppaction://hlinkfile"/>
              </a:rPr>
              <a:t> Aktivitetsplan</a:t>
            </a:r>
            <a:r>
              <a:rPr lang="nb-NO" sz="1000" dirty="0">
                <a:solidFill>
                  <a:schemeClr val="tx1"/>
                </a:solidFill>
              </a:rPr>
              <a:t>  2)</a:t>
            </a:r>
            <a:r>
              <a:rPr lang="nb-NO" sz="1000" dirty="0">
                <a:solidFill>
                  <a:schemeClr val="tx1"/>
                </a:solidFill>
                <a:hlinkClick r:id="rId13"/>
              </a:rPr>
              <a:t>Stafettloggen</a:t>
            </a:r>
            <a:r>
              <a:rPr lang="nb-NO" sz="1000" dirty="0">
                <a:solidFill>
                  <a:schemeClr val="tx1"/>
                </a:solidFill>
              </a:rPr>
              <a:t> 3) Plan for trygt og godt </a:t>
            </a:r>
            <a:r>
              <a:rPr lang="nb-NO" sz="1000" dirty="0" smtClean="0">
                <a:solidFill>
                  <a:schemeClr val="tx1"/>
                </a:solidFill>
              </a:rPr>
              <a:t>barnehage</a:t>
            </a:r>
            <a:r>
              <a:rPr lang="nb-NO" sz="1000" dirty="0" smtClean="0">
                <a:solidFill>
                  <a:schemeClr val="tx1"/>
                </a:solidFill>
              </a:rPr>
              <a:t>miljø  </a:t>
            </a:r>
            <a:endParaRPr lang="nb-NO" sz="1000" dirty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  <a:p>
            <a:endParaRPr lang="nb-NO" sz="1000" b="1" dirty="0">
              <a:solidFill>
                <a:srgbClr val="FF0000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251520" y="5895550"/>
            <a:ext cx="1822858" cy="845818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Styrer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6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9814" y="260648"/>
            <a:ext cx="8229600" cy="706090"/>
          </a:xfrm>
        </p:spPr>
        <p:txBody>
          <a:bodyPr>
            <a:normAutofit/>
          </a:bodyPr>
          <a:lstStyle/>
          <a:p>
            <a:r>
              <a:rPr lang="nb-NO" sz="2400" b="1" dirty="0">
                <a:solidFill>
                  <a:srgbClr val="002060"/>
                </a:solidFill>
              </a:rPr>
              <a:t>Anbefalt handlingsveileder </a:t>
            </a:r>
            <a:r>
              <a:rPr lang="nb-NO" sz="2400" b="1" dirty="0" smtClean="0">
                <a:solidFill>
                  <a:srgbClr val="002060"/>
                </a:solidFill>
              </a:rPr>
              <a:t>for </a:t>
            </a:r>
            <a:r>
              <a:rPr lang="nb-NO" sz="2400" b="1" dirty="0" err="1" smtClean="0">
                <a:solidFill>
                  <a:srgbClr val="002060"/>
                </a:solidFill>
              </a:rPr>
              <a:t>bhgeier</a:t>
            </a:r>
            <a:r>
              <a:rPr lang="nb-NO" sz="2400" b="1" dirty="0" smtClean="0">
                <a:solidFill>
                  <a:srgbClr val="002060"/>
                </a:solidFill>
              </a:rPr>
              <a:t> §42</a:t>
            </a:r>
            <a:endParaRPr lang="nb-NO" sz="2400" b="1" dirty="0">
              <a:solidFill>
                <a:srgbClr val="002060"/>
              </a:solidFill>
            </a:endParaRPr>
          </a:p>
        </p:txBody>
      </p:sp>
      <p:sp>
        <p:nvSpPr>
          <p:cNvPr id="19" name="Bildeforklaring med linje 1 18"/>
          <p:cNvSpPr/>
          <p:nvPr/>
        </p:nvSpPr>
        <p:spPr>
          <a:xfrm>
            <a:off x="2640006" y="4509120"/>
            <a:ext cx="6146844" cy="1447223"/>
          </a:xfrm>
          <a:prstGeom prst="borderCallout1">
            <a:avLst>
              <a:gd name="adj1" fmla="val 47369"/>
              <a:gd name="adj2" fmla="val -247"/>
              <a:gd name="adj3" fmla="val 36593"/>
              <a:gd name="adj4" fmla="val -6073"/>
            </a:avLst>
          </a:prstGeom>
          <a:noFill/>
          <a:ln w="28575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prstClr val="black"/>
                </a:solidFill>
              </a:rPr>
              <a:t>Hvem</a:t>
            </a:r>
            <a:r>
              <a:rPr lang="nb-NO" sz="1000" dirty="0">
                <a:solidFill>
                  <a:prstClr val="black"/>
                </a:solidFill>
              </a:rPr>
              <a:t>: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endParaRPr lang="nb-NO" sz="1000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prstClr val="black"/>
                </a:solidFill>
              </a:rPr>
              <a:t>Hva:  </a:t>
            </a:r>
            <a:r>
              <a:rPr lang="nb-NO" sz="1000" dirty="0">
                <a:solidFill>
                  <a:prstClr val="black"/>
                </a:solidFill>
              </a:rPr>
              <a:t>Kontrollere aktivitetsplanen samt skriftlig varslingsskjema, og kvittere i arkiveringssystemet at aktivitetsplanen er mottatt.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</a:t>
            </a:r>
            <a:r>
              <a:rPr lang="nb-NO" sz="1000" dirty="0">
                <a:solidFill>
                  <a:prstClr val="black"/>
                </a:solidFill>
              </a:rPr>
              <a:t>: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skal sjekke at:  </a:t>
            </a:r>
          </a:p>
          <a:p>
            <a:r>
              <a:rPr lang="nb-NO" sz="1000" dirty="0">
                <a:solidFill>
                  <a:prstClr val="black"/>
                </a:solidFill>
              </a:rPr>
              <a:t>Aktivitetsplikten er ivaretatt. 1)Er </a:t>
            </a:r>
            <a:r>
              <a:rPr lang="nb-NO" sz="1000" dirty="0" smtClean="0">
                <a:solidFill>
                  <a:prstClr val="black"/>
                </a:solidFill>
              </a:rPr>
              <a:t>barnet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hørt? 2) </a:t>
            </a:r>
            <a:r>
              <a:rPr lang="nb-NO" sz="1000" dirty="0" smtClean="0">
                <a:solidFill>
                  <a:prstClr val="black"/>
                </a:solidFill>
              </a:rPr>
              <a:t>Hvilken utfordring </a:t>
            </a:r>
            <a:r>
              <a:rPr lang="nb-NO" sz="1000" dirty="0">
                <a:solidFill>
                  <a:prstClr val="black"/>
                </a:solidFill>
              </a:rPr>
              <a:t>skal løses? 3)Er barnets beste vurdert? </a:t>
            </a:r>
          </a:p>
          <a:p>
            <a:r>
              <a:rPr lang="nb-NO" sz="1000" dirty="0">
                <a:solidFill>
                  <a:prstClr val="black"/>
                </a:solidFill>
              </a:rPr>
              <a:t>4)Sikre at foresatte er informert om Fylkesmannens rolle som håndhevingsmyndighet i saken. 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 </a:t>
            </a:r>
            <a:r>
              <a:rPr lang="nb-NO" sz="1000" b="1" dirty="0">
                <a:solidFill>
                  <a:srgbClr val="FF0000"/>
                </a:solidFill>
              </a:rPr>
              <a:t>Verktøy: </a:t>
            </a:r>
            <a:r>
              <a:rPr lang="nb-NO" sz="1000" b="1" dirty="0">
                <a:solidFill>
                  <a:schemeClr val="tx1"/>
                </a:solidFill>
              </a:rPr>
              <a:t>1) </a:t>
            </a:r>
            <a:r>
              <a:rPr lang="nb-NO" sz="1000" dirty="0">
                <a:solidFill>
                  <a:schemeClr val="tx1"/>
                </a:solidFill>
                <a:hlinkClick r:id="rId3" action="ppaction://hlinkfile"/>
              </a:rPr>
              <a:t>Aktivitetsplan</a:t>
            </a:r>
            <a:r>
              <a:rPr lang="nb-NO" sz="1000" dirty="0">
                <a:solidFill>
                  <a:schemeClr val="tx1"/>
                </a:solidFill>
              </a:rPr>
              <a:t> </a:t>
            </a:r>
            <a:r>
              <a:rPr lang="nb-NO" sz="1000" b="1" dirty="0">
                <a:solidFill>
                  <a:schemeClr val="tx1"/>
                </a:solidFill>
              </a:rPr>
              <a:t>2)</a:t>
            </a:r>
            <a:r>
              <a:rPr lang="nb-NO" sz="1000" dirty="0">
                <a:solidFill>
                  <a:schemeClr val="tx1"/>
                </a:solidFill>
                <a:hlinkClick r:id="rId4"/>
              </a:rPr>
              <a:t> Stafettloggen</a:t>
            </a:r>
            <a:r>
              <a:rPr lang="nb-NO" sz="1000" dirty="0">
                <a:solidFill>
                  <a:prstClr val="black"/>
                </a:solidFill>
              </a:rPr>
              <a:t>3) </a:t>
            </a:r>
            <a:r>
              <a:rPr lang="nb-NO" sz="1000" dirty="0">
                <a:solidFill>
                  <a:schemeClr val="tx1"/>
                </a:solidFill>
                <a:hlinkClick r:id="rId5" action="ppaction://hlinkfile"/>
              </a:rPr>
              <a:t>Varslingsskjema</a:t>
            </a:r>
            <a:r>
              <a:rPr lang="nb-NO" sz="1000" dirty="0">
                <a:solidFill>
                  <a:prstClr val="black"/>
                </a:solidFill>
              </a:rPr>
              <a:t> 4) </a:t>
            </a:r>
            <a:r>
              <a:rPr lang="nb-NO" sz="1000" dirty="0">
                <a:solidFill>
                  <a:prstClr val="black"/>
                </a:solidFill>
                <a:hlinkClick r:id="rId6" action="ppaction://hlinkfile"/>
              </a:rPr>
              <a:t>Undersøkelsesskjema </a:t>
            </a:r>
            <a:endParaRPr lang="nb-NO" sz="1000" dirty="0">
              <a:solidFill>
                <a:prstClr val="black"/>
              </a:solidFill>
            </a:endParaRPr>
          </a:p>
        </p:txBody>
      </p:sp>
      <p:sp>
        <p:nvSpPr>
          <p:cNvPr id="20" name="Bildeforklaring med linje 1 19"/>
          <p:cNvSpPr/>
          <p:nvPr/>
        </p:nvSpPr>
        <p:spPr>
          <a:xfrm>
            <a:off x="2623103" y="2821060"/>
            <a:ext cx="6163747" cy="1318290"/>
          </a:xfrm>
          <a:prstGeom prst="borderCallout1">
            <a:avLst>
              <a:gd name="adj1" fmla="val 43859"/>
              <a:gd name="adj2" fmla="val -536"/>
              <a:gd name="adj3" fmla="val 29816"/>
              <a:gd name="adj4" fmla="val -6455"/>
            </a:avLst>
          </a:prstGeom>
          <a:noFill/>
          <a:ln w="28575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prstClr val="black"/>
                </a:solidFill>
              </a:rPr>
              <a:t>Hvem: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endParaRPr lang="nb-NO" sz="1000" b="1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prstClr val="black"/>
                </a:solidFill>
              </a:rPr>
              <a:t>Hva: </a:t>
            </a:r>
            <a:r>
              <a:rPr lang="nb-NO" sz="1000" dirty="0">
                <a:solidFill>
                  <a:prstClr val="black"/>
                </a:solidFill>
              </a:rPr>
              <a:t>Kontrollere at aktivitetsplanen blir endret. 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Hvordan: </a:t>
            </a:r>
            <a:r>
              <a:rPr lang="nb-NO" sz="1000" dirty="0">
                <a:solidFill>
                  <a:prstClr val="black"/>
                </a:solidFill>
              </a:rPr>
              <a:t>Ta kontakt med </a:t>
            </a:r>
            <a:r>
              <a:rPr lang="nb-NO" sz="1000" dirty="0" smtClean="0">
                <a:solidFill>
                  <a:prstClr val="black"/>
                </a:solidFill>
              </a:rPr>
              <a:t>styrer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for å  sikre at undersøkelsen er god nok og at tiltakene er lovlige og i tråd med </a:t>
            </a:r>
            <a:r>
              <a:rPr lang="nb-NO" sz="1000" dirty="0" smtClean="0">
                <a:solidFill>
                  <a:prstClr val="black"/>
                </a:solidFill>
              </a:rPr>
              <a:t>utfordringen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som skal løses for </a:t>
            </a:r>
            <a:r>
              <a:rPr lang="nb-NO" sz="1000" dirty="0" smtClean="0">
                <a:solidFill>
                  <a:prstClr val="black"/>
                </a:solidFill>
              </a:rPr>
              <a:t>barnet</a:t>
            </a:r>
            <a:r>
              <a:rPr lang="nb-NO" sz="1000" dirty="0" smtClean="0">
                <a:solidFill>
                  <a:prstClr val="black"/>
                </a:solidFill>
              </a:rPr>
              <a:t>.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og </a:t>
            </a:r>
            <a:r>
              <a:rPr lang="nb-NO" sz="1000" dirty="0" smtClean="0">
                <a:solidFill>
                  <a:prstClr val="black"/>
                </a:solidFill>
              </a:rPr>
              <a:t>styrer 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blir enige om framdrift for snarest å utarbeide ny aktivitetsplan i samarbeid med involverte parter. </a:t>
            </a:r>
          </a:p>
          <a:p>
            <a:r>
              <a:rPr lang="nb-NO" sz="1000" b="1" dirty="0">
                <a:solidFill>
                  <a:srgbClr val="FF0000"/>
                </a:solidFill>
              </a:rPr>
              <a:t>Verktøy: </a:t>
            </a:r>
            <a:r>
              <a:rPr lang="nb-NO" sz="1000" b="1" dirty="0">
                <a:solidFill>
                  <a:prstClr val="black"/>
                </a:solidFill>
              </a:rPr>
              <a:t>1)</a:t>
            </a:r>
            <a:r>
              <a:rPr lang="nb-NO" sz="1000" b="1" dirty="0">
                <a:solidFill>
                  <a:srgbClr val="FF0000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  <a:hlinkClick r:id="rId7" action="ppaction://hlinkfile"/>
              </a:rPr>
              <a:t>Den nødvendige samtalen </a:t>
            </a:r>
            <a:r>
              <a:rPr lang="nb-NO" sz="1000" b="1" dirty="0">
                <a:solidFill>
                  <a:prstClr val="black"/>
                </a:solidFill>
              </a:rPr>
              <a:t>2)  </a:t>
            </a:r>
            <a:r>
              <a:rPr lang="nb-NO" sz="1000" dirty="0">
                <a:solidFill>
                  <a:prstClr val="black"/>
                </a:solidFill>
                <a:hlinkClick r:id="rId8" action="ppaction://hlinkfile"/>
              </a:rPr>
              <a:t>Samtykkeskjema</a:t>
            </a:r>
            <a:r>
              <a:rPr lang="nb-NO" sz="10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1" name="Bildeforklaring med linje 1 20"/>
          <p:cNvSpPr/>
          <p:nvPr/>
        </p:nvSpPr>
        <p:spPr>
          <a:xfrm>
            <a:off x="2640006" y="1164194"/>
            <a:ext cx="6146845" cy="1337410"/>
          </a:xfrm>
          <a:prstGeom prst="borderCallout1">
            <a:avLst>
              <a:gd name="adj1" fmla="val 43859"/>
              <a:gd name="adj2" fmla="val -536"/>
              <a:gd name="adj3" fmla="val 24710"/>
              <a:gd name="adj4" fmla="val -577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000" b="1" dirty="0">
                <a:solidFill>
                  <a:prstClr val="black"/>
                </a:solidFill>
              </a:rPr>
              <a:t>Hvem</a:t>
            </a:r>
            <a:r>
              <a:rPr lang="nb-NO" sz="1000" dirty="0">
                <a:solidFill>
                  <a:prstClr val="black"/>
                </a:solidFill>
              </a:rPr>
              <a:t>: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endParaRPr lang="nb-NO" sz="1000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prstClr val="black"/>
                </a:solidFill>
              </a:rPr>
              <a:t>Hva: </a:t>
            </a:r>
            <a:r>
              <a:rPr lang="nb-NO" sz="1000" dirty="0">
                <a:solidFill>
                  <a:prstClr val="black"/>
                </a:solidFill>
              </a:rPr>
              <a:t>Få en skriftlig  oppsummering av  tiltakene i aktivitetsplanen. </a:t>
            </a:r>
          </a:p>
          <a:p>
            <a:r>
              <a:rPr lang="nb-NO" sz="1000" b="1" dirty="0">
                <a:solidFill>
                  <a:prstClr val="black"/>
                </a:solidFill>
              </a:rPr>
              <a:t>Hvordan</a:t>
            </a:r>
            <a:r>
              <a:rPr lang="nb-NO" sz="1000" dirty="0">
                <a:solidFill>
                  <a:prstClr val="black"/>
                </a:solidFill>
              </a:rPr>
              <a:t>: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eier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vurderer om </a:t>
            </a:r>
            <a:r>
              <a:rPr lang="nb-NO" sz="1000" dirty="0" smtClean="0">
                <a:solidFill>
                  <a:prstClr val="black"/>
                </a:solidFill>
              </a:rPr>
              <a:t>barnehagen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har lagt til rette for at </a:t>
            </a:r>
            <a:r>
              <a:rPr lang="nb-NO" sz="1000" dirty="0" smtClean="0">
                <a:solidFill>
                  <a:prstClr val="black"/>
                </a:solidFill>
              </a:rPr>
              <a:t>barnets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opplevelse av et trygt og godt </a:t>
            </a:r>
            <a:r>
              <a:rPr lang="nb-NO" sz="1000" dirty="0" err="1" smtClean="0">
                <a:solidFill>
                  <a:prstClr val="black"/>
                </a:solidFill>
              </a:rPr>
              <a:t>bhg</a:t>
            </a:r>
            <a:r>
              <a:rPr lang="nb-NO" sz="1000" dirty="0" err="1" smtClean="0">
                <a:solidFill>
                  <a:prstClr val="black"/>
                </a:solidFill>
              </a:rPr>
              <a:t>miljø</a:t>
            </a:r>
            <a:r>
              <a:rPr lang="nb-NO" sz="1000" dirty="0" smtClean="0">
                <a:solidFill>
                  <a:prstClr val="black"/>
                </a:solidFill>
              </a:rPr>
              <a:t> </a:t>
            </a:r>
            <a:r>
              <a:rPr lang="nb-NO" sz="1000" dirty="0">
                <a:solidFill>
                  <a:prstClr val="black"/>
                </a:solidFill>
              </a:rPr>
              <a:t>er lagt til grunn. Saken avsluttes </a:t>
            </a:r>
            <a:r>
              <a:rPr lang="nb-NO" sz="1000" dirty="0">
                <a:solidFill>
                  <a:schemeClr val="tx1"/>
                </a:solidFill>
              </a:rPr>
              <a:t>når </a:t>
            </a:r>
            <a:r>
              <a:rPr lang="nb-NO" sz="1000" dirty="0" smtClean="0">
                <a:solidFill>
                  <a:schemeClr val="tx1"/>
                </a:solidFill>
              </a:rPr>
              <a:t>barnet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et trygt og godt </a:t>
            </a:r>
            <a:r>
              <a:rPr lang="nb-NO" sz="1000" dirty="0" err="1" smtClean="0">
                <a:solidFill>
                  <a:schemeClr val="tx1"/>
                </a:solidFill>
              </a:rPr>
              <a:t>bhg</a:t>
            </a:r>
            <a:r>
              <a:rPr lang="nb-NO" sz="1000" dirty="0" err="1" smtClean="0">
                <a:solidFill>
                  <a:schemeClr val="tx1"/>
                </a:solidFill>
              </a:rPr>
              <a:t>miljø</a:t>
            </a:r>
            <a:r>
              <a:rPr lang="nb-NO" sz="1000" dirty="0">
                <a:solidFill>
                  <a:schemeClr val="tx1"/>
                </a:solidFill>
              </a:rPr>
              <a:t>. </a:t>
            </a:r>
            <a:r>
              <a:rPr lang="nb-NO" sz="1000" dirty="0" smtClean="0">
                <a:solidFill>
                  <a:schemeClr val="tx1"/>
                </a:solidFill>
              </a:rPr>
              <a:t>Barnehagen</a:t>
            </a:r>
            <a:r>
              <a:rPr lang="nb-NO" sz="1000" dirty="0" smtClean="0">
                <a:solidFill>
                  <a:schemeClr val="tx1"/>
                </a:solidFill>
              </a:rPr>
              <a:t> </a:t>
            </a:r>
            <a:r>
              <a:rPr lang="nb-NO" sz="1000" dirty="0">
                <a:solidFill>
                  <a:schemeClr val="tx1"/>
                </a:solidFill>
              </a:rPr>
              <a:t>har nå gjort det som med rimelighet kan forventes i saken.  </a:t>
            </a:r>
            <a:endParaRPr lang="nb-NO" sz="1000" b="1" dirty="0">
              <a:solidFill>
                <a:schemeClr val="tx1"/>
              </a:solidFill>
            </a:endParaRPr>
          </a:p>
          <a:p>
            <a:r>
              <a:rPr lang="nb-NO" sz="1000" dirty="0">
                <a:solidFill>
                  <a:prstClr val="black"/>
                </a:solidFill>
              </a:rPr>
              <a:t>Dersom saken blir langvarig kan tiltak på systemnivå vurderes. </a:t>
            </a:r>
            <a:endParaRPr lang="nb-NO" sz="1000" b="1" dirty="0">
              <a:solidFill>
                <a:prstClr val="black"/>
              </a:solidFill>
            </a:endParaRPr>
          </a:p>
          <a:p>
            <a:r>
              <a:rPr lang="nb-NO" sz="1000" b="1" dirty="0">
                <a:solidFill>
                  <a:srgbClr val="FF0000"/>
                </a:solidFill>
              </a:rPr>
              <a:t>Verktøy</a:t>
            </a:r>
            <a:r>
              <a:rPr lang="nb-NO" sz="1000" dirty="0">
                <a:solidFill>
                  <a:prstClr val="black"/>
                </a:solidFill>
              </a:rPr>
              <a:t>: 1) </a:t>
            </a:r>
            <a:r>
              <a:rPr lang="nb-NO" sz="1000" dirty="0">
                <a:solidFill>
                  <a:schemeClr val="tx1"/>
                </a:solidFill>
                <a:hlinkClick r:id="rId3" action="ppaction://hlinkfile"/>
              </a:rPr>
              <a:t>Aktivitetsplan</a:t>
            </a:r>
            <a:r>
              <a:rPr lang="nb-NO" sz="1000" dirty="0">
                <a:solidFill>
                  <a:prstClr val="black"/>
                </a:solidFill>
              </a:rPr>
              <a:t> 2) </a:t>
            </a:r>
            <a:r>
              <a:rPr lang="nb-NO" sz="1000" dirty="0">
                <a:solidFill>
                  <a:schemeClr val="tx1"/>
                </a:solidFill>
                <a:hlinkClick r:id="rId4"/>
              </a:rPr>
              <a:t>Stafettloggen</a:t>
            </a:r>
            <a:endParaRPr lang="nb-NO" sz="1000" dirty="0">
              <a:solidFill>
                <a:prstClr val="black"/>
              </a:solidFill>
            </a:endParaRPr>
          </a:p>
        </p:txBody>
      </p:sp>
      <p:graphicFrame>
        <p:nvGraphicFramePr>
          <p:cNvPr id="10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099827"/>
              </p:ext>
            </p:extLst>
          </p:nvPr>
        </p:nvGraphicFramePr>
        <p:xfrm>
          <a:off x="347504" y="980728"/>
          <a:ext cx="1896264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Rektangel 10"/>
          <p:cNvSpPr/>
          <p:nvPr/>
        </p:nvSpPr>
        <p:spPr>
          <a:xfrm>
            <a:off x="347504" y="5805264"/>
            <a:ext cx="1896264" cy="864096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Bhg</a:t>
            </a:r>
            <a:r>
              <a:rPr lang="nb-NO" smtClean="0">
                <a:solidFill>
                  <a:schemeClr val="tx1"/>
                </a:solidFill>
              </a:rPr>
              <a:t>eier</a:t>
            </a:r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sz="1200" dirty="0">
                <a:solidFill>
                  <a:schemeClr val="tx1"/>
                </a:solidFill>
              </a:rPr>
              <a:t>sin oppfølging i alvorlige saker</a:t>
            </a:r>
          </a:p>
        </p:txBody>
      </p:sp>
    </p:spTree>
    <p:extLst>
      <p:ext uri="{BB962C8B-B14F-4D97-AF65-F5344CB8AC3E}">
        <p14:creationId xmlns:p14="http://schemas.microsoft.com/office/powerpoint/2010/main" val="4188027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1125</Words>
  <Application>Microsoft Office PowerPoint</Application>
  <PresentationFormat>Skjermfremvisning (4:3)</PresentationFormat>
  <Paragraphs>101</Paragraphs>
  <Slides>3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Handlingsveileder § 42 - Barnehagens aktivitetsplikt </vt:lpstr>
      <vt:lpstr>Handlingsveileder §42 barnehagens aktivitetsplikt </vt:lpstr>
      <vt:lpstr>Anbefalt handlingsveileder for bhgeier §42</vt:lpstr>
    </vt:vector>
  </TitlesOfParts>
  <Company>Borgestadklinikken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 Møller</dc:creator>
  <cp:lastModifiedBy>Lisbeth Ekornrød Christensen</cp:lastModifiedBy>
  <cp:revision>213</cp:revision>
  <cp:lastPrinted>2019-03-18T14:20:33Z</cp:lastPrinted>
  <dcterms:created xsi:type="dcterms:W3CDTF">2015-09-29T08:47:05Z</dcterms:created>
  <dcterms:modified xsi:type="dcterms:W3CDTF">2021-03-25T15:11:51Z</dcterms:modified>
</cp:coreProperties>
</file>